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90" r:id="rId3"/>
    <p:sldId id="257" r:id="rId4"/>
    <p:sldId id="258" r:id="rId5"/>
    <p:sldId id="259" r:id="rId6"/>
    <p:sldId id="260" r:id="rId7"/>
    <p:sldId id="262" r:id="rId8"/>
    <p:sldId id="263" r:id="rId9"/>
    <p:sldId id="265" r:id="rId10"/>
    <p:sldId id="266" r:id="rId11"/>
    <p:sldId id="267" r:id="rId12"/>
    <p:sldId id="268" r:id="rId13"/>
    <p:sldId id="282" r:id="rId14"/>
    <p:sldId id="283" r:id="rId15"/>
    <p:sldId id="285" r:id="rId16"/>
    <p:sldId id="286" r:id="rId17"/>
    <p:sldId id="287" r:id="rId18"/>
    <p:sldId id="288" r:id="rId19"/>
    <p:sldId id="269" r:id="rId20"/>
    <p:sldId id="270" r:id="rId21"/>
    <p:sldId id="271" r:id="rId22"/>
    <p:sldId id="272" r:id="rId23"/>
    <p:sldId id="273" r:id="rId24"/>
    <p:sldId id="289" r:id="rId25"/>
    <p:sldId id="277" r:id="rId26"/>
    <p:sldId id="276" r:id="rId27"/>
    <p:sldId id="278" r:id="rId28"/>
    <p:sldId id="279" r:id="rId29"/>
    <p:sldId id="28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21F6"/>
    <a:srgbClr val="1E2BA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6" autoAdjust="0"/>
    <p:restoredTop sz="94660"/>
  </p:normalViewPr>
  <p:slideViewPr>
    <p:cSldViewPr>
      <p:cViewPr varScale="1">
        <p:scale>
          <a:sx n="98" d="100"/>
          <a:sy n="98" d="100"/>
        </p:scale>
        <p:origin x="-3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D0F13E-6E4B-4861-A4EB-0ADF74ABDFD0}" type="doc">
      <dgm:prSet loTypeId="urn:microsoft.com/office/officeart/2005/8/layout/radial6" loCatId="cycl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EDE0307-ADE0-4CEA-9FD0-FBC6B88BC03F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টপোলজি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E96CC635-9A55-48E9-A9DE-FBC541ADD902}" type="parTrans" cxnId="{723AC6F1-E5C3-4CD3-BA45-29D17547FA98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FED8ED83-2A4C-45C8-92B4-AF97DB5A3CC3}" type="sibTrans" cxnId="{723AC6F1-E5C3-4CD3-BA45-29D17547FA98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BCD5EB6-4C0D-4696-80E9-21E4D19F0535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স্টার</a:t>
          </a:r>
        </a:p>
        <a:p>
          <a:r>
            <a:rPr lang="bn-BD" dirty="0" smtClean="0">
              <a:latin typeface="NikoshBAN" pitchFamily="2" charset="0"/>
              <a:cs typeface="NikoshBAN" pitchFamily="2" charset="0"/>
            </a:rPr>
            <a:t>টপোলজি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D93C6ED4-B1F0-4A02-8481-FA814EF8754A}" type="parTrans" cxnId="{BEDF5DFA-2D11-490B-A84D-000544FBF7F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B0D3A42E-78AC-41E7-8C3B-D6A95B790FF5}" type="sibTrans" cxnId="{BEDF5DFA-2D11-490B-A84D-000544FBF7F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2818225-D39F-462C-83B0-BC9539A7A02B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ট্রি</a:t>
          </a:r>
        </a:p>
        <a:p>
          <a:r>
            <a:rPr lang="bn-BD" dirty="0" smtClean="0">
              <a:latin typeface="NikoshBAN" pitchFamily="2" charset="0"/>
              <a:cs typeface="NikoshBAN" pitchFamily="2" charset="0"/>
            </a:rPr>
            <a:t>টপোলজি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37BDC9CB-00B6-43E6-B5A8-4A8E7A713952}" type="parTrans" cxnId="{E0EE50A5-C264-49A9-80C8-A3AD9AD09CD5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2BAC51F-AD10-4171-9902-F3320922D3A2}" type="sibTrans" cxnId="{E0EE50A5-C264-49A9-80C8-A3AD9AD09CD5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FA94433B-3C6D-4370-97AB-22EFADA18E7A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মেশ</a:t>
          </a:r>
        </a:p>
        <a:p>
          <a:r>
            <a:rPr lang="bn-BD" dirty="0" smtClean="0">
              <a:latin typeface="NikoshBAN" pitchFamily="2" charset="0"/>
              <a:cs typeface="NikoshBAN" pitchFamily="2" charset="0"/>
            </a:rPr>
            <a:t>টপোলজি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B41B8E3-6040-4117-A061-914DC1CB1A27}" type="parTrans" cxnId="{2C1A24A4-B20E-49B3-852E-0A708C32F019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110F331-CFC4-40CA-8EA6-ABE6B4BA646C}" type="sibTrans" cxnId="{2C1A24A4-B20E-49B3-852E-0A708C32F019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D2D7C3B-15D8-4511-8DAC-3C56F0622C84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হাইব্রিড</a:t>
          </a:r>
        </a:p>
        <a:p>
          <a:r>
            <a:rPr lang="bn-BD" dirty="0" smtClean="0">
              <a:latin typeface="NikoshBAN" pitchFamily="2" charset="0"/>
              <a:cs typeface="NikoshBAN" pitchFamily="2" charset="0"/>
            </a:rPr>
            <a:t>টপোলজি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529B7304-60BA-4B69-A00D-6935A7962289}" type="parTrans" cxnId="{84365429-8752-40F0-BC74-1352EFDDEF5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A93A529-C356-4F36-82A3-76072E2183E3}" type="sibTrans" cxnId="{84365429-8752-40F0-BC74-1352EFDDEF5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536A0BC-3F46-4F4B-9A11-2EC2EE685C5F}">
      <dgm:prSet phldrT="[Text]" phldr="1"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208AF0E8-0016-49BD-8FFB-196572660BF4}" type="parTrans" cxnId="{C46AE28C-AD67-4F66-837B-CF59C61E2ED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75243EAF-14BD-4307-84E2-7DAFBC9C0ECA}" type="sibTrans" cxnId="{C46AE28C-AD67-4F66-837B-CF59C61E2ED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A40357B2-DAE9-44D2-8930-F7D836F0F182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রিং</a:t>
          </a:r>
        </a:p>
        <a:p>
          <a:r>
            <a:rPr lang="bn-BD" dirty="0" smtClean="0">
              <a:latin typeface="NikoshBAN" pitchFamily="2" charset="0"/>
              <a:cs typeface="NikoshBAN" pitchFamily="2" charset="0"/>
            </a:rPr>
            <a:t>টপোলজি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A5908CF-099E-4CAE-9EC2-7B2F2C281B32}" type="parTrans" cxnId="{5EC30BAD-7D67-4643-AD00-7FBA2822CE19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703225FF-90A7-4F30-BB3A-92E99E68C912}" type="sibTrans" cxnId="{5EC30BAD-7D67-4643-AD00-7FBA2822CE19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A0393570-71BE-4C77-8F03-32D28B7E3D57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বাস</a:t>
          </a:r>
        </a:p>
        <a:p>
          <a:r>
            <a:rPr lang="bn-BD" dirty="0" smtClean="0">
              <a:latin typeface="NikoshBAN" pitchFamily="2" charset="0"/>
              <a:cs typeface="NikoshBAN" pitchFamily="2" charset="0"/>
            </a:rPr>
            <a:t>টপোলজি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011F7D0-78CB-42B4-9196-2B05B4F3BA65}" type="parTrans" cxnId="{4CE15B3C-BB39-49A3-8FCC-3855C3A57018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7F38826C-3AD2-4F07-8D41-BCC5DDDD3F84}" type="sibTrans" cxnId="{4CE15B3C-BB39-49A3-8FCC-3855C3A57018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BD3404A-8E7F-46B9-A56C-1820969786F6}" type="pres">
      <dgm:prSet presAssocID="{89D0F13E-6E4B-4861-A4EB-0ADF74ABDFD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859B95-AFC5-4B71-AFDF-03C9E093610D}" type="pres">
      <dgm:prSet presAssocID="{8EDE0307-ADE0-4CEA-9FD0-FBC6B88BC03F}" presName="centerShape" presStyleLbl="node0" presStyleIdx="0" presStyleCnt="1"/>
      <dgm:spPr/>
      <dgm:t>
        <a:bodyPr/>
        <a:lstStyle/>
        <a:p>
          <a:endParaRPr lang="en-US"/>
        </a:p>
      </dgm:t>
    </dgm:pt>
    <dgm:pt modelId="{B147964A-8E6D-4D1A-8B7A-FDE98B7FBFDE}" type="pres">
      <dgm:prSet presAssocID="{1BCD5EB6-4C0D-4696-80E9-21E4D19F053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9E3ABD-3989-4978-AF93-75D5C6FE5FE0}" type="pres">
      <dgm:prSet presAssocID="{1BCD5EB6-4C0D-4696-80E9-21E4D19F0535}" presName="dummy" presStyleCnt="0"/>
      <dgm:spPr/>
      <dgm:t>
        <a:bodyPr/>
        <a:lstStyle/>
        <a:p>
          <a:endParaRPr lang="en-US"/>
        </a:p>
      </dgm:t>
    </dgm:pt>
    <dgm:pt modelId="{FD7BB7E2-57E8-4873-BBE8-63F798E2FEC7}" type="pres">
      <dgm:prSet presAssocID="{B0D3A42E-78AC-41E7-8C3B-D6A95B790FF5}" presName="sibTrans" presStyleLbl="sibTrans2D1" presStyleIdx="0" presStyleCnt="6"/>
      <dgm:spPr/>
      <dgm:t>
        <a:bodyPr/>
        <a:lstStyle/>
        <a:p>
          <a:endParaRPr lang="en-US"/>
        </a:p>
      </dgm:t>
    </dgm:pt>
    <dgm:pt modelId="{5D971828-1C0A-41D1-94C6-94F1880BAA25}" type="pres">
      <dgm:prSet presAssocID="{A40357B2-DAE9-44D2-8930-F7D836F0F18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509819-EF11-4D30-96EB-674BF5409B67}" type="pres">
      <dgm:prSet presAssocID="{A40357B2-DAE9-44D2-8930-F7D836F0F182}" presName="dummy" presStyleCnt="0"/>
      <dgm:spPr/>
      <dgm:t>
        <a:bodyPr/>
        <a:lstStyle/>
        <a:p>
          <a:endParaRPr lang="en-US"/>
        </a:p>
      </dgm:t>
    </dgm:pt>
    <dgm:pt modelId="{655D9ACB-F19B-48D1-8F0B-8C8CD2CE6B16}" type="pres">
      <dgm:prSet presAssocID="{703225FF-90A7-4F30-BB3A-92E99E68C912}" presName="sibTrans" presStyleLbl="sibTrans2D1" presStyleIdx="1" presStyleCnt="6"/>
      <dgm:spPr/>
      <dgm:t>
        <a:bodyPr/>
        <a:lstStyle/>
        <a:p>
          <a:endParaRPr lang="en-US"/>
        </a:p>
      </dgm:t>
    </dgm:pt>
    <dgm:pt modelId="{0E058DB1-3BAC-41D7-932E-889237925FBE}" type="pres">
      <dgm:prSet presAssocID="{A0393570-71BE-4C77-8F03-32D28B7E3D5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E861EA-0C94-4E69-B02A-E5199D666B75}" type="pres">
      <dgm:prSet presAssocID="{A0393570-71BE-4C77-8F03-32D28B7E3D57}" presName="dummy" presStyleCnt="0"/>
      <dgm:spPr/>
      <dgm:t>
        <a:bodyPr/>
        <a:lstStyle/>
        <a:p>
          <a:endParaRPr lang="en-US"/>
        </a:p>
      </dgm:t>
    </dgm:pt>
    <dgm:pt modelId="{3556E25A-ADD0-4A3D-8B71-375D819B3D29}" type="pres">
      <dgm:prSet presAssocID="{7F38826C-3AD2-4F07-8D41-BCC5DDDD3F84}" presName="sibTrans" presStyleLbl="sibTrans2D1" presStyleIdx="2" presStyleCnt="6"/>
      <dgm:spPr/>
      <dgm:t>
        <a:bodyPr/>
        <a:lstStyle/>
        <a:p>
          <a:endParaRPr lang="en-US"/>
        </a:p>
      </dgm:t>
    </dgm:pt>
    <dgm:pt modelId="{5ECD7EC9-262F-479F-84D3-F966136CC66F}" type="pres">
      <dgm:prSet presAssocID="{E2818225-D39F-462C-83B0-BC9539A7A02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29452F-932A-4226-A6C7-8EE9EAB2CA15}" type="pres">
      <dgm:prSet presAssocID="{E2818225-D39F-462C-83B0-BC9539A7A02B}" presName="dummy" presStyleCnt="0"/>
      <dgm:spPr/>
      <dgm:t>
        <a:bodyPr/>
        <a:lstStyle/>
        <a:p>
          <a:endParaRPr lang="en-US"/>
        </a:p>
      </dgm:t>
    </dgm:pt>
    <dgm:pt modelId="{D1EBDDE0-50B3-4866-886F-F2943A4F00B6}" type="pres">
      <dgm:prSet presAssocID="{E2BAC51F-AD10-4171-9902-F3320922D3A2}" presName="sibTrans" presStyleLbl="sibTrans2D1" presStyleIdx="3" presStyleCnt="6"/>
      <dgm:spPr/>
      <dgm:t>
        <a:bodyPr/>
        <a:lstStyle/>
        <a:p>
          <a:endParaRPr lang="en-US"/>
        </a:p>
      </dgm:t>
    </dgm:pt>
    <dgm:pt modelId="{0405C981-54A6-4070-B635-EB2161F9E270}" type="pres">
      <dgm:prSet presAssocID="{FA94433B-3C6D-4370-97AB-22EFADA18E7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2CC6CA-BAF8-41D3-9FCE-068F416A1D8D}" type="pres">
      <dgm:prSet presAssocID="{FA94433B-3C6D-4370-97AB-22EFADA18E7A}" presName="dummy" presStyleCnt="0"/>
      <dgm:spPr/>
      <dgm:t>
        <a:bodyPr/>
        <a:lstStyle/>
        <a:p>
          <a:endParaRPr lang="en-US"/>
        </a:p>
      </dgm:t>
    </dgm:pt>
    <dgm:pt modelId="{CEF0BD7F-EF25-466A-8F60-A4C0B2A31B0A}" type="pres">
      <dgm:prSet presAssocID="{1110F331-CFC4-40CA-8EA6-ABE6B4BA646C}" presName="sibTrans" presStyleLbl="sibTrans2D1" presStyleIdx="4" presStyleCnt="6"/>
      <dgm:spPr/>
      <dgm:t>
        <a:bodyPr/>
        <a:lstStyle/>
        <a:p>
          <a:endParaRPr lang="en-US"/>
        </a:p>
      </dgm:t>
    </dgm:pt>
    <dgm:pt modelId="{7306CE8F-8029-45C7-A2B5-3BBE2A7CD656}" type="pres">
      <dgm:prSet presAssocID="{ED2D7C3B-15D8-4511-8DAC-3C56F0622C8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F4441D-D1D1-40B5-B9E9-4062E82EE61A}" type="pres">
      <dgm:prSet presAssocID="{ED2D7C3B-15D8-4511-8DAC-3C56F0622C84}" presName="dummy" presStyleCnt="0"/>
      <dgm:spPr/>
      <dgm:t>
        <a:bodyPr/>
        <a:lstStyle/>
        <a:p>
          <a:endParaRPr lang="en-US"/>
        </a:p>
      </dgm:t>
    </dgm:pt>
    <dgm:pt modelId="{D30338B3-5FBF-4641-8344-371832EA3A08}" type="pres">
      <dgm:prSet presAssocID="{9A93A529-C356-4F36-82A3-76072E2183E3}" presName="sibTrans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73EA2375-DC37-4D2F-9444-60A093E30B0A}" type="presOf" srcId="{FA94433B-3C6D-4370-97AB-22EFADA18E7A}" destId="{0405C981-54A6-4070-B635-EB2161F9E270}" srcOrd="0" destOrd="0" presId="urn:microsoft.com/office/officeart/2005/8/layout/radial6"/>
    <dgm:cxn modelId="{4CE15B3C-BB39-49A3-8FCC-3855C3A57018}" srcId="{8EDE0307-ADE0-4CEA-9FD0-FBC6B88BC03F}" destId="{A0393570-71BE-4C77-8F03-32D28B7E3D57}" srcOrd="2" destOrd="0" parTransId="{7011F7D0-78CB-42B4-9196-2B05B4F3BA65}" sibTransId="{7F38826C-3AD2-4F07-8D41-BCC5DDDD3F84}"/>
    <dgm:cxn modelId="{723AC6F1-E5C3-4CD3-BA45-29D17547FA98}" srcId="{89D0F13E-6E4B-4861-A4EB-0ADF74ABDFD0}" destId="{8EDE0307-ADE0-4CEA-9FD0-FBC6B88BC03F}" srcOrd="0" destOrd="0" parTransId="{E96CC635-9A55-48E9-A9DE-FBC541ADD902}" sibTransId="{FED8ED83-2A4C-45C8-92B4-AF97DB5A3CC3}"/>
    <dgm:cxn modelId="{DC110C25-9DC8-4771-B364-E12DC9F6D667}" type="presOf" srcId="{89D0F13E-6E4B-4861-A4EB-0ADF74ABDFD0}" destId="{9BD3404A-8E7F-46B9-A56C-1820969786F6}" srcOrd="0" destOrd="0" presId="urn:microsoft.com/office/officeart/2005/8/layout/radial6"/>
    <dgm:cxn modelId="{5EC30BAD-7D67-4643-AD00-7FBA2822CE19}" srcId="{8EDE0307-ADE0-4CEA-9FD0-FBC6B88BC03F}" destId="{A40357B2-DAE9-44D2-8930-F7D836F0F182}" srcOrd="1" destOrd="0" parTransId="{FA5908CF-099E-4CAE-9EC2-7B2F2C281B32}" sibTransId="{703225FF-90A7-4F30-BB3A-92E99E68C912}"/>
    <dgm:cxn modelId="{8B4FC6A6-1A51-4402-9AA4-EB8D10FFD554}" type="presOf" srcId="{E2818225-D39F-462C-83B0-BC9539A7A02B}" destId="{5ECD7EC9-262F-479F-84D3-F966136CC66F}" srcOrd="0" destOrd="0" presId="urn:microsoft.com/office/officeart/2005/8/layout/radial6"/>
    <dgm:cxn modelId="{8D00501E-66E9-4CA8-B1B2-8BA07D6543EB}" type="presOf" srcId="{ED2D7C3B-15D8-4511-8DAC-3C56F0622C84}" destId="{7306CE8F-8029-45C7-A2B5-3BBE2A7CD656}" srcOrd="0" destOrd="0" presId="urn:microsoft.com/office/officeart/2005/8/layout/radial6"/>
    <dgm:cxn modelId="{EC9ADC78-931D-422C-80DA-C89433C3EB9A}" type="presOf" srcId="{7F38826C-3AD2-4F07-8D41-BCC5DDDD3F84}" destId="{3556E25A-ADD0-4A3D-8B71-375D819B3D29}" srcOrd="0" destOrd="0" presId="urn:microsoft.com/office/officeart/2005/8/layout/radial6"/>
    <dgm:cxn modelId="{41CE7F69-B5FD-4003-A586-FBFD8F960609}" type="presOf" srcId="{703225FF-90A7-4F30-BB3A-92E99E68C912}" destId="{655D9ACB-F19B-48D1-8F0B-8C8CD2CE6B16}" srcOrd="0" destOrd="0" presId="urn:microsoft.com/office/officeart/2005/8/layout/radial6"/>
    <dgm:cxn modelId="{AA16A393-470B-49A8-A0DB-A443802277BD}" type="presOf" srcId="{1BCD5EB6-4C0D-4696-80E9-21E4D19F0535}" destId="{B147964A-8E6D-4D1A-8B7A-FDE98B7FBFDE}" srcOrd="0" destOrd="0" presId="urn:microsoft.com/office/officeart/2005/8/layout/radial6"/>
    <dgm:cxn modelId="{6CFC7101-90AF-40A2-9CA8-567B96310BF2}" type="presOf" srcId="{1110F331-CFC4-40CA-8EA6-ABE6B4BA646C}" destId="{CEF0BD7F-EF25-466A-8F60-A4C0B2A31B0A}" srcOrd="0" destOrd="0" presId="urn:microsoft.com/office/officeart/2005/8/layout/radial6"/>
    <dgm:cxn modelId="{2C1A24A4-B20E-49B3-852E-0A708C32F019}" srcId="{8EDE0307-ADE0-4CEA-9FD0-FBC6B88BC03F}" destId="{FA94433B-3C6D-4370-97AB-22EFADA18E7A}" srcOrd="4" destOrd="0" parTransId="{7B41B8E3-6040-4117-A061-914DC1CB1A27}" sibTransId="{1110F331-CFC4-40CA-8EA6-ABE6B4BA646C}"/>
    <dgm:cxn modelId="{1DE6371C-92C8-4E20-964B-D0296AEA7E1F}" type="presOf" srcId="{A0393570-71BE-4C77-8F03-32D28B7E3D57}" destId="{0E058DB1-3BAC-41D7-932E-889237925FBE}" srcOrd="0" destOrd="0" presId="urn:microsoft.com/office/officeart/2005/8/layout/radial6"/>
    <dgm:cxn modelId="{E0EE50A5-C264-49A9-80C8-A3AD9AD09CD5}" srcId="{8EDE0307-ADE0-4CEA-9FD0-FBC6B88BC03F}" destId="{E2818225-D39F-462C-83B0-BC9539A7A02B}" srcOrd="3" destOrd="0" parTransId="{37BDC9CB-00B6-43E6-B5A8-4A8E7A713952}" sibTransId="{E2BAC51F-AD10-4171-9902-F3320922D3A2}"/>
    <dgm:cxn modelId="{577D7EF1-6077-45A6-93E0-4D47BA62F6EC}" type="presOf" srcId="{E2BAC51F-AD10-4171-9902-F3320922D3A2}" destId="{D1EBDDE0-50B3-4866-886F-F2943A4F00B6}" srcOrd="0" destOrd="0" presId="urn:microsoft.com/office/officeart/2005/8/layout/radial6"/>
    <dgm:cxn modelId="{C46AE28C-AD67-4F66-837B-CF59C61E2EDA}" srcId="{89D0F13E-6E4B-4861-A4EB-0ADF74ABDFD0}" destId="{1536A0BC-3F46-4F4B-9A11-2EC2EE685C5F}" srcOrd="1" destOrd="0" parTransId="{208AF0E8-0016-49BD-8FFB-196572660BF4}" sibTransId="{75243EAF-14BD-4307-84E2-7DAFBC9C0ECA}"/>
    <dgm:cxn modelId="{A992ED6F-CD71-40EF-8461-CB2EEA26098C}" type="presOf" srcId="{B0D3A42E-78AC-41E7-8C3B-D6A95B790FF5}" destId="{FD7BB7E2-57E8-4873-BBE8-63F798E2FEC7}" srcOrd="0" destOrd="0" presId="urn:microsoft.com/office/officeart/2005/8/layout/radial6"/>
    <dgm:cxn modelId="{EF6CD8DB-48CC-4B8F-9DFD-D7E99B4EB544}" type="presOf" srcId="{9A93A529-C356-4F36-82A3-76072E2183E3}" destId="{D30338B3-5FBF-4641-8344-371832EA3A08}" srcOrd="0" destOrd="0" presId="urn:microsoft.com/office/officeart/2005/8/layout/radial6"/>
    <dgm:cxn modelId="{84365429-8752-40F0-BC74-1352EFDDEF53}" srcId="{8EDE0307-ADE0-4CEA-9FD0-FBC6B88BC03F}" destId="{ED2D7C3B-15D8-4511-8DAC-3C56F0622C84}" srcOrd="5" destOrd="0" parTransId="{529B7304-60BA-4B69-A00D-6935A7962289}" sibTransId="{9A93A529-C356-4F36-82A3-76072E2183E3}"/>
    <dgm:cxn modelId="{BEDF5DFA-2D11-490B-A84D-000544FBF7FA}" srcId="{8EDE0307-ADE0-4CEA-9FD0-FBC6B88BC03F}" destId="{1BCD5EB6-4C0D-4696-80E9-21E4D19F0535}" srcOrd="0" destOrd="0" parTransId="{D93C6ED4-B1F0-4A02-8481-FA814EF8754A}" sibTransId="{B0D3A42E-78AC-41E7-8C3B-D6A95B790FF5}"/>
    <dgm:cxn modelId="{FE30AFCE-334C-45F5-842F-576F9B3A42F5}" type="presOf" srcId="{A40357B2-DAE9-44D2-8930-F7D836F0F182}" destId="{5D971828-1C0A-41D1-94C6-94F1880BAA25}" srcOrd="0" destOrd="0" presId="urn:microsoft.com/office/officeart/2005/8/layout/radial6"/>
    <dgm:cxn modelId="{4043C53F-F4FF-466F-9EBE-59E5961619BB}" type="presOf" srcId="{8EDE0307-ADE0-4CEA-9FD0-FBC6B88BC03F}" destId="{19859B95-AFC5-4B71-AFDF-03C9E093610D}" srcOrd="0" destOrd="0" presId="urn:microsoft.com/office/officeart/2005/8/layout/radial6"/>
    <dgm:cxn modelId="{1217288B-AFB0-4E96-AD56-9650C6D86AD8}" type="presParOf" srcId="{9BD3404A-8E7F-46B9-A56C-1820969786F6}" destId="{19859B95-AFC5-4B71-AFDF-03C9E093610D}" srcOrd="0" destOrd="0" presId="urn:microsoft.com/office/officeart/2005/8/layout/radial6"/>
    <dgm:cxn modelId="{6ED95ED7-74E8-412C-AFD1-F5082A74AEC3}" type="presParOf" srcId="{9BD3404A-8E7F-46B9-A56C-1820969786F6}" destId="{B147964A-8E6D-4D1A-8B7A-FDE98B7FBFDE}" srcOrd="1" destOrd="0" presId="urn:microsoft.com/office/officeart/2005/8/layout/radial6"/>
    <dgm:cxn modelId="{B55EAE0F-A0A2-418C-B9E3-4AD89BAC5564}" type="presParOf" srcId="{9BD3404A-8E7F-46B9-A56C-1820969786F6}" destId="{BF9E3ABD-3989-4978-AF93-75D5C6FE5FE0}" srcOrd="2" destOrd="0" presId="urn:microsoft.com/office/officeart/2005/8/layout/radial6"/>
    <dgm:cxn modelId="{C26000BE-A63A-476F-8DC5-1253C5B48445}" type="presParOf" srcId="{9BD3404A-8E7F-46B9-A56C-1820969786F6}" destId="{FD7BB7E2-57E8-4873-BBE8-63F798E2FEC7}" srcOrd="3" destOrd="0" presId="urn:microsoft.com/office/officeart/2005/8/layout/radial6"/>
    <dgm:cxn modelId="{5E79FBA6-B220-44C7-A15C-728F11981E56}" type="presParOf" srcId="{9BD3404A-8E7F-46B9-A56C-1820969786F6}" destId="{5D971828-1C0A-41D1-94C6-94F1880BAA25}" srcOrd="4" destOrd="0" presId="urn:microsoft.com/office/officeart/2005/8/layout/radial6"/>
    <dgm:cxn modelId="{5BB974ED-B9C0-4914-B159-7022D3DD61AD}" type="presParOf" srcId="{9BD3404A-8E7F-46B9-A56C-1820969786F6}" destId="{2D509819-EF11-4D30-96EB-674BF5409B67}" srcOrd="5" destOrd="0" presId="urn:microsoft.com/office/officeart/2005/8/layout/radial6"/>
    <dgm:cxn modelId="{F3B0826C-4257-4C17-95D4-3819514F1391}" type="presParOf" srcId="{9BD3404A-8E7F-46B9-A56C-1820969786F6}" destId="{655D9ACB-F19B-48D1-8F0B-8C8CD2CE6B16}" srcOrd="6" destOrd="0" presId="urn:microsoft.com/office/officeart/2005/8/layout/radial6"/>
    <dgm:cxn modelId="{23122F1E-383B-4713-8C5C-8236FE016C2E}" type="presParOf" srcId="{9BD3404A-8E7F-46B9-A56C-1820969786F6}" destId="{0E058DB1-3BAC-41D7-932E-889237925FBE}" srcOrd="7" destOrd="0" presId="urn:microsoft.com/office/officeart/2005/8/layout/radial6"/>
    <dgm:cxn modelId="{369C90AE-0C07-4A4E-B7ED-0F5857BDD329}" type="presParOf" srcId="{9BD3404A-8E7F-46B9-A56C-1820969786F6}" destId="{2AE861EA-0C94-4E69-B02A-E5199D666B75}" srcOrd="8" destOrd="0" presId="urn:microsoft.com/office/officeart/2005/8/layout/radial6"/>
    <dgm:cxn modelId="{B0C800F0-6A7D-44D7-8ED0-5B5572C6DFF8}" type="presParOf" srcId="{9BD3404A-8E7F-46B9-A56C-1820969786F6}" destId="{3556E25A-ADD0-4A3D-8B71-375D819B3D29}" srcOrd="9" destOrd="0" presId="urn:microsoft.com/office/officeart/2005/8/layout/radial6"/>
    <dgm:cxn modelId="{D0276BB7-8402-44AB-BF33-44536DCE62D0}" type="presParOf" srcId="{9BD3404A-8E7F-46B9-A56C-1820969786F6}" destId="{5ECD7EC9-262F-479F-84D3-F966136CC66F}" srcOrd="10" destOrd="0" presId="urn:microsoft.com/office/officeart/2005/8/layout/radial6"/>
    <dgm:cxn modelId="{B3A97C7C-0D5F-40E8-B8D0-E3CCDBD01DCA}" type="presParOf" srcId="{9BD3404A-8E7F-46B9-A56C-1820969786F6}" destId="{1829452F-932A-4226-A6C7-8EE9EAB2CA15}" srcOrd="11" destOrd="0" presId="urn:microsoft.com/office/officeart/2005/8/layout/radial6"/>
    <dgm:cxn modelId="{FBB188D7-520A-4F70-A3DF-CFCCD639D879}" type="presParOf" srcId="{9BD3404A-8E7F-46B9-A56C-1820969786F6}" destId="{D1EBDDE0-50B3-4866-886F-F2943A4F00B6}" srcOrd="12" destOrd="0" presId="urn:microsoft.com/office/officeart/2005/8/layout/radial6"/>
    <dgm:cxn modelId="{4FE4881A-F65D-405B-9555-98CB24007CCF}" type="presParOf" srcId="{9BD3404A-8E7F-46B9-A56C-1820969786F6}" destId="{0405C981-54A6-4070-B635-EB2161F9E270}" srcOrd="13" destOrd="0" presId="urn:microsoft.com/office/officeart/2005/8/layout/radial6"/>
    <dgm:cxn modelId="{32BD68D3-45E3-4A9C-A1BA-347670938B20}" type="presParOf" srcId="{9BD3404A-8E7F-46B9-A56C-1820969786F6}" destId="{CA2CC6CA-BAF8-41D3-9FCE-068F416A1D8D}" srcOrd="14" destOrd="0" presId="urn:microsoft.com/office/officeart/2005/8/layout/radial6"/>
    <dgm:cxn modelId="{72A5F613-44A5-4CF0-84CE-760995155AF9}" type="presParOf" srcId="{9BD3404A-8E7F-46B9-A56C-1820969786F6}" destId="{CEF0BD7F-EF25-466A-8F60-A4C0B2A31B0A}" srcOrd="15" destOrd="0" presId="urn:microsoft.com/office/officeart/2005/8/layout/radial6"/>
    <dgm:cxn modelId="{347B9152-DC50-4510-959D-F2E094EF5C3F}" type="presParOf" srcId="{9BD3404A-8E7F-46B9-A56C-1820969786F6}" destId="{7306CE8F-8029-45C7-A2B5-3BBE2A7CD656}" srcOrd="16" destOrd="0" presId="urn:microsoft.com/office/officeart/2005/8/layout/radial6"/>
    <dgm:cxn modelId="{107F15F2-7C16-4926-954A-4D9FA39D9C7A}" type="presParOf" srcId="{9BD3404A-8E7F-46B9-A56C-1820969786F6}" destId="{27F4441D-D1D1-40B5-B9E9-4062E82EE61A}" srcOrd="17" destOrd="0" presId="urn:microsoft.com/office/officeart/2005/8/layout/radial6"/>
    <dgm:cxn modelId="{A6229428-8CC6-4300-9281-8BD65FB36CCE}" type="presParOf" srcId="{9BD3404A-8E7F-46B9-A56C-1820969786F6}" destId="{D30338B3-5FBF-4641-8344-371832EA3A08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0338B3-5FBF-4641-8344-371832EA3A08}">
      <dsp:nvSpPr>
        <dsp:cNvPr id="0" name=""/>
        <dsp:cNvSpPr/>
      </dsp:nvSpPr>
      <dsp:spPr>
        <a:xfrm>
          <a:off x="2390117" y="466067"/>
          <a:ext cx="3182665" cy="3182665"/>
        </a:xfrm>
        <a:prstGeom prst="blockArc">
          <a:avLst>
            <a:gd name="adj1" fmla="val 12600000"/>
            <a:gd name="adj2" fmla="val 16200000"/>
            <a:gd name="adj3" fmla="val 4526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EF0BD7F-EF25-466A-8F60-A4C0B2A31B0A}">
      <dsp:nvSpPr>
        <dsp:cNvPr id="0" name=""/>
        <dsp:cNvSpPr/>
      </dsp:nvSpPr>
      <dsp:spPr>
        <a:xfrm>
          <a:off x="2390117" y="466067"/>
          <a:ext cx="3182665" cy="3182665"/>
        </a:xfrm>
        <a:prstGeom prst="blockArc">
          <a:avLst>
            <a:gd name="adj1" fmla="val 9000000"/>
            <a:gd name="adj2" fmla="val 12600000"/>
            <a:gd name="adj3" fmla="val 4526"/>
          </a:avLst>
        </a:prstGeom>
        <a:gradFill rotWithShape="0">
          <a:gsLst>
            <a:gs pos="0">
              <a:schemeClr val="accent4">
                <a:hueOff val="-3571816"/>
                <a:satOff val="21519"/>
                <a:lumOff val="1725"/>
                <a:alphaOff val="0"/>
                <a:shade val="51000"/>
                <a:satMod val="130000"/>
              </a:schemeClr>
            </a:gs>
            <a:gs pos="80000">
              <a:schemeClr val="accent4">
                <a:hueOff val="-3571816"/>
                <a:satOff val="21519"/>
                <a:lumOff val="1725"/>
                <a:alphaOff val="0"/>
                <a:shade val="93000"/>
                <a:satMod val="130000"/>
              </a:schemeClr>
            </a:gs>
            <a:gs pos="100000">
              <a:schemeClr val="accent4">
                <a:hueOff val="-3571816"/>
                <a:satOff val="21519"/>
                <a:lumOff val="17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1EBDDE0-50B3-4866-886F-F2943A4F00B6}">
      <dsp:nvSpPr>
        <dsp:cNvPr id="0" name=""/>
        <dsp:cNvSpPr/>
      </dsp:nvSpPr>
      <dsp:spPr>
        <a:xfrm>
          <a:off x="2390117" y="466067"/>
          <a:ext cx="3182665" cy="3182665"/>
        </a:xfrm>
        <a:prstGeom prst="blockArc">
          <a:avLst>
            <a:gd name="adj1" fmla="val 5400000"/>
            <a:gd name="adj2" fmla="val 9000000"/>
            <a:gd name="adj3" fmla="val 4526"/>
          </a:avLst>
        </a:prstGeom>
        <a:gradFill rotWithShape="0">
          <a:gsLst>
            <a:gs pos="0">
              <a:schemeClr val="accent4">
                <a:hueOff val="-2678862"/>
                <a:satOff val="16139"/>
                <a:lumOff val="1294"/>
                <a:alphaOff val="0"/>
                <a:shade val="51000"/>
                <a:satMod val="130000"/>
              </a:schemeClr>
            </a:gs>
            <a:gs pos="80000">
              <a:schemeClr val="accent4">
                <a:hueOff val="-2678862"/>
                <a:satOff val="16139"/>
                <a:lumOff val="1294"/>
                <a:alphaOff val="0"/>
                <a:shade val="93000"/>
                <a:satMod val="130000"/>
              </a:schemeClr>
            </a:gs>
            <a:gs pos="100000">
              <a:schemeClr val="accent4">
                <a:hueOff val="-2678862"/>
                <a:satOff val="16139"/>
                <a:lumOff val="12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556E25A-ADD0-4A3D-8B71-375D819B3D29}">
      <dsp:nvSpPr>
        <dsp:cNvPr id="0" name=""/>
        <dsp:cNvSpPr/>
      </dsp:nvSpPr>
      <dsp:spPr>
        <a:xfrm>
          <a:off x="2390117" y="466067"/>
          <a:ext cx="3182665" cy="3182665"/>
        </a:xfrm>
        <a:prstGeom prst="blockArc">
          <a:avLst>
            <a:gd name="adj1" fmla="val 1800000"/>
            <a:gd name="adj2" fmla="val 5400000"/>
            <a:gd name="adj3" fmla="val 4526"/>
          </a:avLst>
        </a:prstGeom>
        <a:gradFill rotWithShape="0">
          <a:gsLst>
            <a:gs pos="0">
              <a:schemeClr val="accent4">
                <a:hueOff val="-1785908"/>
                <a:satOff val="10760"/>
                <a:lumOff val="862"/>
                <a:alphaOff val="0"/>
                <a:shade val="51000"/>
                <a:satMod val="130000"/>
              </a:schemeClr>
            </a:gs>
            <a:gs pos="80000">
              <a:schemeClr val="accent4">
                <a:hueOff val="-1785908"/>
                <a:satOff val="10760"/>
                <a:lumOff val="862"/>
                <a:alphaOff val="0"/>
                <a:shade val="93000"/>
                <a:satMod val="130000"/>
              </a:schemeClr>
            </a:gs>
            <a:gs pos="100000">
              <a:schemeClr val="accent4">
                <a:hueOff val="-1785908"/>
                <a:satOff val="10760"/>
                <a:lumOff val="86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55D9ACB-F19B-48D1-8F0B-8C8CD2CE6B16}">
      <dsp:nvSpPr>
        <dsp:cNvPr id="0" name=""/>
        <dsp:cNvSpPr/>
      </dsp:nvSpPr>
      <dsp:spPr>
        <a:xfrm>
          <a:off x="2390117" y="466067"/>
          <a:ext cx="3182665" cy="3182665"/>
        </a:xfrm>
        <a:prstGeom prst="blockArc">
          <a:avLst>
            <a:gd name="adj1" fmla="val 19800000"/>
            <a:gd name="adj2" fmla="val 1800000"/>
            <a:gd name="adj3" fmla="val 4526"/>
          </a:avLst>
        </a:prstGeom>
        <a:gradFill rotWithShape="0">
          <a:gsLst>
            <a:gs pos="0">
              <a:schemeClr val="accent4">
                <a:hueOff val="-892954"/>
                <a:satOff val="5380"/>
                <a:lumOff val="431"/>
                <a:alphaOff val="0"/>
                <a:shade val="51000"/>
                <a:satMod val="130000"/>
              </a:schemeClr>
            </a:gs>
            <a:gs pos="80000">
              <a:schemeClr val="accent4">
                <a:hueOff val="-892954"/>
                <a:satOff val="5380"/>
                <a:lumOff val="431"/>
                <a:alphaOff val="0"/>
                <a:shade val="93000"/>
                <a:satMod val="130000"/>
              </a:schemeClr>
            </a:gs>
            <a:gs pos="100000">
              <a:schemeClr val="accent4">
                <a:hueOff val="-892954"/>
                <a:satOff val="5380"/>
                <a:lumOff val="4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D7BB7E2-57E8-4873-BBE8-63F798E2FEC7}">
      <dsp:nvSpPr>
        <dsp:cNvPr id="0" name=""/>
        <dsp:cNvSpPr/>
      </dsp:nvSpPr>
      <dsp:spPr>
        <a:xfrm>
          <a:off x="2390117" y="466067"/>
          <a:ext cx="3182665" cy="3182665"/>
        </a:xfrm>
        <a:prstGeom prst="blockArc">
          <a:avLst>
            <a:gd name="adj1" fmla="val 16200000"/>
            <a:gd name="adj2" fmla="val 19800000"/>
            <a:gd name="adj3" fmla="val 4526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9859B95-AFC5-4B71-AFDF-03C9E093610D}">
      <dsp:nvSpPr>
        <dsp:cNvPr id="0" name=""/>
        <dsp:cNvSpPr/>
      </dsp:nvSpPr>
      <dsp:spPr>
        <a:xfrm>
          <a:off x="3267005" y="1342955"/>
          <a:ext cx="1428889" cy="142888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600" kern="1200" dirty="0" smtClean="0">
              <a:latin typeface="NikoshBAN" pitchFamily="2" charset="0"/>
              <a:cs typeface="NikoshBAN" pitchFamily="2" charset="0"/>
            </a:rPr>
            <a:t>টপোলজি</a:t>
          </a:r>
          <a:endParaRPr lang="en-US" sz="2600" kern="1200" dirty="0">
            <a:latin typeface="NikoshBAN" pitchFamily="2" charset="0"/>
            <a:cs typeface="NikoshBAN" pitchFamily="2" charset="0"/>
          </a:endParaRPr>
        </a:p>
      </dsp:txBody>
      <dsp:txXfrm>
        <a:off x="3267005" y="1342955"/>
        <a:ext cx="1428889" cy="1428889"/>
      </dsp:txXfrm>
    </dsp:sp>
    <dsp:sp modelId="{B147964A-8E6D-4D1A-8B7A-FDE98B7FBFDE}">
      <dsp:nvSpPr>
        <dsp:cNvPr id="0" name=""/>
        <dsp:cNvSpPr/>
      </dsp:nvSpPr>
      <dsp:spPr>
        <a:xfrm>
          <a:off x="3481338" y="1964"/>
          <a:ext cx="1000222" cy="100022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latin typeface="NikoshBAN" pitchFamily="2" charset="0"/>
              <a:cs typeface="NikoshBAN" pitchFamily="2" charset="0"/>
            </a:rPr>
            <a:t>স্টার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latin typeface="NikoshBAN" pitchFamily="2" charset="0"/>
              <a:cs typeface="NikoshBAN" pitchFamily="2" charset="0"/>
            </a:rPr>
            <a:t>টপোলজি</a:t>
          </a:r>
          <a:endParaRPr lang="en-US" sz="1800" kern="1200" dirty="0">
            <a:latin typeface="NikoshBAN" pitchFamily="2" charset="0"/>
            <a:cs typeface="NikoshBAN" pitchFamily="2" charset="0"/>
          </a:endParaRPr>
        </a:p>
      </dsp:txBody>
      <dsp:txXfrm>
        <a:off x="3481338" y="1964"/>
        <a:ext cx="1000222" cy="1000222"/>
      </dsp:txXfrm>
    </dsp:sp>
    <dsp:sp modelId="{5D971828-1C0A-41D1-94C6-94F1880BAA25}">
      <dsp:nvSpPr>
        <dsp:cNvPr id="0" name=""/>
        <dsp:cNvSpPr/>
      </dsp:nvSpPr>
      <dsp:spPr>
        <a:xfrm>
          <a:off x="4828289" y="779626"/>
          <a:ext cx="1000222" cy="1000222"/>
        </a:xfrm>
        <a:prstGeom prst="ellipse">
          <a:avLst/>
        </a:prstGeom>
        <a:gradFill rotWithShape="0">
          <a:gsLst>
            <a:gs pos="0">
              <a:schemeClr val="accent4">
                <a:hueOff val="-892954"/>
                <a:satOff val="5380"/>
                <a:lumOff val="431"/>
                <a:alphaOff val="0"/>
                <a:shade val="51000"/>
                <a:satMod val="130000"/>
              </a:schemeClr>
            </a:gs>
            <a:gs pos="80000">
              <a:schemeClr val="accent4">
                <a:hueOff val="-892954"/>
                <a:satOff val="5380"/>
                <a:lumOff val="431"/>
                <a:alphaOff val="0"/>
                <a:shade val="93000"/>
                <a:satMod val="130000"/>
              </a:schemeClr>
            </a:gs>
            <a:gs pos="100000">
              <a:schemeClr val="accent4">
                <a:hueOff val="-892954"/>
                <a:satOff val="5380"/>
                <a:lumOff val="4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latin typeface="NikoshBAN" pitchFamily="2" charset="0"/>
              <a:cs typeface="NikoshBAN" pitchFamily="2" charset="0"/>
            </a:rPr>
            <a:t>রিং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latin typeface="NikoshBAN" pitchFamily="2" charset="0"/>
              <a:cs typeface="NikoshBAN" pitchFamily="2" charset="0"/>
            </a:rPr>
            <a:t>টপোলজি</a:t>
          </a:r>
          <a:endParaRPr lang="en-US" sz="1800" kern="1200" dirty="0">
            <a:latin typeface="NikoshBAN" pitchFamily="2" charset="0"/>
            <a:cs typeface="NikoshBAN" pitchFamily="2" charset="0"/>
          </a:endParaRPr>
        </a:p>
      </dsp:txBody>
      <dsp:txXfrm>
        <a:off x="4828289" y="779626"/>
        <a:ext cx="1000222" cy="1000222"/>
      </dsp:txXfrm>
    </dsp:sp>
    <dsp:sp modelId="{0E058DB1-3BAC-41D7-932E-889237925FBE}">
      <dsp:nvSpPr>
        <dsp:cNvPr id="0" name=""/>
        <dsp:cNvSpPr/>
      </dsp:nvSpPr>
      <dsp:spPr>
        <a:xfrm>
          <a:off x="4828289" y="2334950"/>
          <a:ext cx="1000222" cy="1000222"/>
        </a:xfrm>
        <a:prstGeom prst="ellipse">
          <a:avLst/>
        </a:prstGeom>
        <a:gradFill rotWithShape="0">
          <a:gsLst>
            <a:gs pos="0">
              <a:schemeClr val="accent4">
                <a:hueOff val="-1785908"/>
                <a:satOff val="10760"/>
                <a:lumOff val="862"/>
                <a:alphaOff val="0"/>
                <a:shade val="51000"/>
                <a:satMod val="130000"/>
              </a:schemeClr>
            </a:gs>
            <a:gs pos="80000">
              <a:schemeClr val="accent4">
                <a:hueOff val="-1785908"/>
                <a:satOff val="10760"/>
                <a:lumOff val="862"/>
                <a:alphaOff val="0"/>
                <a:shade val="93000"/>
                <a:satMod val="130000"/>
              </a:schemeClr>
            </a:gs>
            <a:gs pos="100000">
              <a:schemeClr val="accent4">
                <a:hueOff val="-1785908"/>
                <a:satOff val="10760"/>
                <a:lumOff val="86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latin typeface="NikoshBAN" pitchFamily="2" charset="0"/>
              <a:cs typeface="NikoshBAN" pitchFamily="2" charset="0"/>
            </a:rPr>
            <a:t>বাস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latin typeface="NikoshBAN" pitchFamily="2" charset="0"/>
              <a:cs typeface="NikoshBAN" pitchFamily="2" charset="0"/>
            </a:rPr>
            <a:t>টপোলজি</a:t>
          </a:r>
          <a:endParaRPr lang="en-US" sz="1800" kern="1200" dirty="0">
            <a:latin typeface="NikoshBAN" pitchFamily="2" charset="0"/>
            <a:cs typeface="NikoshBAN" pitchFamily="2" charset="0"/>
          </a:endParaRPr>
        </a:p>
      </dsp:txBody>
      <dsp:txXfrm>
        <a:off x="4828289" y="2334950"/>
        <a:ext cx="1000222" cy="1000222"/>
      </dsp:txXfrm>
    </dsp:sp>
    <dsp:sp modelId="{5ECD7EC9-262F-479F-84D3-F966136CC66F}">
      <dsp:nvSpPr>
        <dsp:cNvPr id="0" name=""/>
        <dsp:cNvSpPr/>
      </dsp:nvSpPr>
      <dsp:spPr>
        <a:xfrm>
          <a:off x="3481338" y="3112613"/>
          <a:ext cx="1000222" cy="1000222"/>
        </a:xfrm>
        <a:prstGeom prst="ellipse">
          <a:avLst/>
        </a:prstGeom>
        <a:gradFill rotWithShape="0">
          <a:gsLst>
            <a:gs pos="0">
              <a:schemeClr val="accent4">
                <a:hueOff val="-2678862"/>
                <a:satOff val="16139"/>
                <a:lumOff val="1294"/>
                <a:alphaOff val="0"/>
                <a:shade val="51000"/>
                <a:satMod val="130000"/>
              </a:schemeClr>
            </a:gs>
            <a:gs pos="80000">
              <a:schemeClr val="accent4">
                <a:hueOff val="-2678862"/>
                <a:satOff val="16139"/>
                <a:lumOff val="1294"/>
                <a:alphaOff val="0"/>
                <a:shade val="93000"/>
                <a:satMod val="130000"/>
              </a:schemeClr>
            </a:gs>
            <a:gs pos="100000">
              <a:schemeClr val="accent4">
                <a:hueOff val="-2678862"/>
                <a:satOff val="16139"/>
                <a:lumOff val="12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latin typeface="NikoshBAN" pitchFamily="2" charset="0"/>
              <a:cs typeface="NikoshBAN" pitchFamily="2" charset="0"/>
            </a:rPr>
            <a:t>ট্রি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latin typeface="NikoshBAN" pitchFamily="2" charset="0"/>
              <a:cs typeface="NikoshBAN" pitchFamily="2" charset="0"/>
            </a:rPr>
            <a:t>টপোলজি</a:t>
          </a:r>
          <a:endParaRPr lang="en-US" sz="1800" kern="1200" dirty="0">
            <a:latin typeface="NikoshBAN" pitchFamily="2" charset="0"/>
            <a:cs typeface="NikoshBAN" pitchFamily="2" charset="0"/>
          </a:endParaRPr>
        </a:p>
      </dsp:txBody>
      <dsp:txXfrm>
        <a:off x="3481338" y="3112613"/>
        <a:ext cx="1000222" cy="1000222"/>
      </dsp:txXfrm>
    </dsp:sp>
    <dsp:sp modelId="{0405C981-54A6-4070-B635-EB2161F9E270}">
      <dsp:nvSpPr>
        <dsp:cNvPr id="0" name=""/>
        <dsp:cNvSpPr/>
      </dsp:nvSpPr>
      <dsp:spPr>
        <a:xfrm>
          <a:off x="2134388" y="2334950"/>
          <a:ext cx="1000222" cy="1000222"/>
        </a:xfrm>
        <a:prstGeom prst="ellipse">
          <a:avLst/>
        </a:prstGeom>
        <a:gradFill rotWithShape="0">
          <a:gsLst>
            <a:gs pos="0">
              <a:schemeClr val="accent4">
                <a:hueOff val="-3571816"/>
                <a:satOff val="21519"/>
                <a:lumOff val="1725"/>
                <a:alphaOff val="0"/>
                <a:shade val="51000"/>
                <a:satMod val="130000"/>
              </a:schemeClr>
            </a:gs>
            <a:gs pos="80000">
              <a:schemeClr val="accent4">
                <a:hueOff val="-3571816"/>
                <a:satOff val="21519"/>
                <a:lumOff val="1725"/>
                <a:alphaOff val="0"/>
                <a:shade val="93000"/>
                <a:satMod val="130000"/>
              </a:schemeClr>
            </a:gs>
            <a:gs pos="100000">
              <a:schemeClr val="accent4">
                <a:hueOff val="-3571816"/>
                <a:satOff val="21519"/>
                <a:lumOff val="17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latin typeface="NikoshBAN" pitchFamily="2" charset="0"/>
              <a:cs typeface="NikoshBAN" pitchFamily="2" charset="0"/>
            </a:rPr>
            <a:t>মেশ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latin typeface="NikoshBAN" pitchFamily="2" charset="0"/>
              <a:cs typeface="NikoshBAN" pitchFamily="2" charset="0"/>
            </a:rPr>
            <a:t>টপোলজি</a:t>
          </a:r>
          <a:endParaRPr lang="en-US" sz="1800" kern="1200" dirty="0">
            <a:latin typeface="NikoshBAN" pitchFamily="2" charset="0"/>
            <a:cs typeface="NikoshBAN" pitchFamily="2" charset="0"/>
          </a:endParaRPr>
        </a:p>
      </dsp:txBody>
      <dsp:txXfrm>
        <a:off x="2134388" y="2334950"/>
        <a:ext cx="1000222" cy="1000222"/>
      </dsp:txXfrm>
    </dsp:sp>
    <dsp:sp modelId="{7306CE8F-8029-45C7-A2B5-3BBE2A7CD656}">
      <dsp:nvSpPr>
        <dsp:cNvPr id="0" name=""/>
        <dsp:cNvSpPr/>
      </dsp:nvSpPr>
      <dsp:spPr>
        <a:xfrm>
          <a:off x="2134388" y="779626"/>
          <a:ext cx="1000222" cy="1000222"/>
        </a:xfrm>
        <a:prstGeom prst="ellips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latin typeface="NikoshBAN" pitchFamily="2" charset="0"/>
              <a:cs typeface="NikoshBAN" pitchFamily="2" charset="0"/>
            </a:rPr>
            <a:t>হাইব্রিড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latin typeface="NikoshBAN" pitchFamily="2" charset="0"/>
              <a:cs typeface="NikoshBAN" pitchFamily="2" charset="0"/>
            </a:rPr>
            <a:t>টপোলজি</a:t>
          </a:r>
          <a:endParaRPr lang="en-US" sz="1800" kern="1200" dirty="0">
            <a:latin typeface="NikoshBAN" pitchFamily="2" charset="0"/>
            <a:cs typeface="NikoshBAN" pitchFamily="2" charset="0"/>
          </a:endParaRPr>
        </a:p>
      </dsp:txBody>
      <dsp:txXfrm>
        <a:off x="2134388" y="779626"/>
        <a:ext cx="1000222" cy="10002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9E9B9-294A-4730-A133-077A01B50757}" type="datetimeFigureOut">
              <a:rPr lang="en-US" smtClean="0"/>
              <a:pPr/>
              <a:t>5/8/2016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E06821-A3B8-4E07-A322-40DD8A7C07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3945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06821-A3B8-4E07-A322-40DD8A7C071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8900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8E20AEF-A971-4E3B-B728-1F121F21A363}" type="datetimeFigureOut">
              <a:rPr lang="en-US" smtClean="0"/>
              <a:pPr/>
              <a:t>5/8/2016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221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E20AEF-A971-4E3B-B728-1F121F21A363}" type="datetimeFigureOut">
              <a:rPr lang="en-US" smtClean="0"/>
              <a:pPr/>
              <a:t>5/8/2016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2438400"/>
            <a:ext cx="5257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E33C37-1B57-41DC-B4D8-DA2B0EF8CB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5828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E20AEF-A971-4E3B-B728-1F121F21A363}" type="datetimeFigureOut">
              <a:rPr lang="en-US" smtClean="0"/>
              <a:pPr/>
              <a:t>5/8/2016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2438400"/>
            <a:ext cx="5257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E33C37-1B57-41DC-B4D8-DA2B0EF8CB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2146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CD47607-66CE-40F8-8DA9-8BA6451D3700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2183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E20AEF-A971-4E3B-B728-1F121F21A363}" type="datetimeFigureOut">
              <a:rPr lang="en-US" smtClean="0"/>
              <a:pPr/>
              <a:t>5/8/2016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2438400"/>
            <a:ext cx="5257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E33C37-1B57-41DC-B4D8-DA2B0EF8CB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2875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E20AEF-A971-4E3B-B728-1F121F21A363}" type="datetimeFigureOut">
              <a:rPr lang="en-US" smtClean="0"/>
              <a:pPr/>
              <a:t>5/8/2016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2438400"/>
            <a:ext cx="5257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E33C37-1B57-41DC-B4D8-DA2B0EF8CB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8804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E20AEF-A971-4E3B-B728-1F121F21A363}" type="datetimeFigureOut">
              <a:rPr lang="en-US" smtClean="0"/>
              <a:pPr/>
              <a:t>5/8/2016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2438400"/>
            <a:ext cx="5257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E33C37-1B57-41DC-B4D8-DA2B0EF8CB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0645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E20AEF-A971-4E3B-B728-1F121F21A363}" type="datetimeFigureOut">
              <a:rPr lang="en-US" smtClean="0"/>
              <a:pPr/>
              <a:t>5/8/2016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257800" y="2438400"/>
            <a:ext cx="5257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E33C37-1B57-41DC-B4D8-DA2B0EF8CB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9496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E20AEF-A971-4E3B-B728-1F121F21A363}" type="datetimeFigureOut">
              <a:rPr lang="en-US" smtClean="0"/>
              <a:pPr/>
              <a:t>5/8/2016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2438400"/>
            <a:ext cx="5257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E33C37-1B57-41DC-B4D8-DA2B0EF8CB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3430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E20AEF-A971-4E3B-B728-1F121F21A363}" type="datetimeFigureOut">
              <a:rPr lang="en-US" smtClean="0"/>
              <a:pPr/>
              <a:t>5/8/2016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257800" y="2438400"/>
            <a:ext cx="5257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E33C37-1B57-41DC-B4D8-DA2B0EF8CB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1625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E20AEF-A971-4E3B-B728-1F121F21A363}" type="datetimeFigureOut">
              <a:rPr lang="en-US" smtClean="0"/>
              <a:pPr/>
              <a:t>5/8/2016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2438400"/>
            <a:ext cx="5257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E33C37-1B57-41DC-B4D8-DA2B0EF8CB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6475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E20AEF-A971-4E3B-B728-1F121F21A363}" type="datetimeFigureOut">
              <a:rPr lang="en-US" smtClean="0"/>
              <a:pPr/>
              <a:t>5/8/2016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2438400"/>
            <a:ext cx="5257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E33C37-1B57-41DC-B4D8-DA2B0EF8CB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4968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123076" y="6371484"/>
            <a:ext cx="8897848" cy="334116"/>
          </a:xfrm>
          <a:prstGeom prst="roundRect">
            <a:avLst/>
          </a:prstGeom>
          <a:ln/>
        </p:spPr>
        <p:style>
          <a:lnRef idx="1">
            <a:schemeClr val="dk1"/>
          </a:lnRef>
          <a:fillRef idx="1003">
            <a:schemeClr val="dk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2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         রাজীব মন্ডল</a:t>
            </a:r>
            <a:r>
              <a:rPr lang="bn-BD" sz="2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, প্রভাষক, আইসিটি বিভাগ</a:t>
            </a:r>
            <a:r>
              <a:rPr lang="en-US" sz="2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2200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200" baseline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ক্যামব্রিয়ান</a:t>
            </a:r>
            <a:r>
              <a:rPr lang="bn-BD" sz="2200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কলেজ।</a:t>
            </a:r>
            <a:endParaRPr lang="en-US" sz="22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" name="Picture 19"/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76200"/>
            <a:ext cx="2857499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n 2"/>
          <p:cNvSpPr/>
          <p:nvPr userDrawn="1"/>
        </p:nvSpPr>
        <p:spPr>
          <a:xfrm>
            <a:off x="162674" y="6386040"/>
            <a:ext cx="356171" cy="319458"/>
          </a:xfrm>
          <a:prstGeom prst="sun">
            <a:avLst>
              <a:gd name="adj" fmla="val 318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un 20"/>
          <p:cNvSpPr/>
          <p:nvPr userDrawn="1"/>
        </p:nvSpPr>
        <p:spPr>
          <a:xfrm>
            <a:off x="8655978" y="6382717"/>
            <a:ext cx="356171" cy="319458"/>
          </a:xfrm>
          <a:prstGeom prst="sun">
            <a:avLst>
              <a:gd name="adj" fmla="val 318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2"/>
          </p:nvPr>
        </p:nvSpPr>
        <p:spPr>
          <a:xfrm>
            <a:off x="608315" y="6356350"/>
            <a:ext cx="14490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58E20AEF-A971-4E3B-B728-1F121F21A363}" type="datetimeFigureOut">
              <a:rPr lang="en-US" smtClean="0"/>
              <a:pPr/>
              <a:t>5/8/2016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901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13" Type="http://schemas.openxmlformats.org/officeDocument/2006/relationships/image" Target="../media/image2.jpeg"/><Relationship Id="rId3" Type="http://schemas.openxmlformats.org/officeDocument/2006/relationships/audio" Target="../media/audio1.wav"/><Relationship Id="rId7" Type="http://schemas.openxmlformats.org/officeDocument/2006/relationships/slide" Target="slide8.xml"/><Relationship Id="rId12" Type="http://schemas.openxmlformats.org/officeDocument/2006/relationships/slide" Target="slide2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slide" Target="slide28.xml"/><Relationship Id="rId5" Type="http://schemas.openxmlformats.org/officeDocument/2006/relationships/slide" Target="slide6.xml"/><Relationship Id="rId10" Type="http://schemas.openxmlformats.org/officeDocument/2006/relationships/slide" Target="slide27.xml"/><Relationship Id="rId4" Type="http://schemas.openxmlformats.org/officeDocument/2006/relationships/slide" Target="slide5.xml"/><Relationship Id="rId9" Type="http://schemas.openxmlformats.org/officeDocument/2006/relationships/slide" Target="slide2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29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2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27.xml"/><Relationship Id="rId5" Type="http://schemas.openxmlformats.org/officeDocument/2006/relationships/slide" Target="slide5.xml"/><Relationship Id="rId10" Type="http://schemas.openxmlformats.org/officeDocument/2006/relationships/slide" Target="slide25.xml"/><Relationship Id="rId4" Type="http://schemas.openxmlformats.org/officeDocument/2006/relationships/audio" Target="../media/audio1.wav"/><Relationship Id="rId9" Type="http://schemas.openxmlformats.org/officeDocument/2006/relationships/slide" Target="slide2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29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2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27.xml"/><Relationship Id="rId5" Type="http://schemas.openxmlformats.org/officeDocument/2006/relationships/slide" Target="slide5.xml"/><Relationship Id="rId10" Type="http://schemas.openxmlformats.org/officeDocument/2006/relationships/slide" Target="slide25.xml"/><Relationship Id="rId4" Type="http://schemas.openxmlformats.org/officeDocument/2006/relationships/audio" Target="../media/audio1.wav"/><Relationship Id="rId9" Type="http://schemas.openxmlformats.org/officeDocument/2006/relationships/slide" Target="slide2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29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2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27.xml"/><Relationship Id="rId5" Type="http://schemas.openxmlformats.org/officeDocument/2006/relationships/slide" Target="slide5.xml"/><Relationship Id="rId10" Type="http://schemas.openxmlformats.org/officeDocument/2006/relationships/slide" Target="slide25.xml"/><Relationship Id="rId4" Type="http://schemas.openxmlformats.org/officeDocument/2006/relationships/audio" Target="../media/audio1.wav"/><Relationship Id="rId9" Type="http://schemas.openxmlformats.org/officeDocument/2006/relationships/slide" Target="slide2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29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28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27.xml"/><Relationship Id="rId5" Type="http://schemas.openxmlformats.org/officeDocument/2006/relationships/slide" Target="slide5.xml"/><Relationship Id="rId10" Type="http://schemas.openxmlformats.org/officeDocument/2006/relationships/slide" Target="slide25.xml"/><Relationship Id="rId4" Type="http://schemas.openxmlformats.org/officeDocument/2006/relationships/audio" Target="../media/audio1.wav"/><Relationship Id="rId9" Type="http://schemas.openxmlformats.org/officeDocument/2006/relationships/slide" Target="slide2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28.xml"/><Relationship Id="rId3" Type="http://schemas.openxmlformats.org/officeDocument/2006/relationships/image" Target="../media/image10.png"/><Relationship Id="rId7" Type="http://schemas.openxmlformats.org/officeDocument/2006/relationships/slide" Target="slide6.xml"/><Relationship Id="rId12" Type="http://schemas.openxmlformats.org/officeDocument/2006/relationships/slide" Target="slide27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25.xml"/><Relationship Id="rId5" Type="http://schemas.openxmlformats.org/officeDocument/2006/relationships/audio" Target="../media/audio1.wav"/><Relationship Id="rId10" Type="http://schemas.openxmlformats.org/officeDocument/2006/relationships/slide" Target="slide26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2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29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28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27.xml"/><Relationship Id="rId5" Type="http://schemas.openxmlformats.org/officeDocument/2006/relationships/slide" Target="slide5.xml"/><Relationship Id="rId10" Type="http://schemas.openxmlformats.org/officeDocument/2006/relationships/slide" Target="slide25.xml"/><Relationship Id="rId4" Type="http://schemas.openxmlformats.org/officeDocument/2006/relationships/audio" Target="../media/audio1.wav"/><Relationship Id="rId9" Type="http://schemas.openxmlformats.org/officeDocument/2006/relationships/slide" Target="slide2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29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2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27.xml"/><Relationship Id="rId5" Type="http://schemas.openxmlformats.org/officeDocument/2006/relationships/slide" Target="slide5.xml"/><Relationship Id="rId10" Type="http://schemas.openxmlformats.org/officeDocument/2006/relationships/slide" Target="slide25.xml"/><Relationship Id="rId4" Type="http://schemas.openxmlformats.org/officeDocument/2006/relationships/audio" Target="../media/audio1.wav"/><Relationship Id="rId9" Type="http://schemas.openxmlformats.org/officeDocument/2006/relationships/slide" Target="slide2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29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2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27.xml"/><Relationship Id="rId5" Type="http://schemas.openxmlformats.org/officeDocument/2006/relationships/slide" Target="slide5.xml"/><Relationship Id="rId10" Type="http://schemas.openxmlformats.org/officeDocument/2006/relationships/slide" Target="slide25.xml"/><Relationship Id="rId4" Type="http://schemas.openxmlformats.org/officeDocument/2006/relationships/audio" Target="../media/audio1.wav"/><Relationship Id="rId9" Type="http://schemas.openxmlformats.org/officeDocument/2006/relationships/slide" Target="slide2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29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2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27.xml"/><Relationship Id="rId5" Type="http://schemas.openxmlformats.org/officeDocument/2006/relationships/slide" Target="slide5.xml"/><Relationship Id="rId10" Type="http://schemas.openxmlformats.org/officeDocument/2006/relationships/slide" Target="slide25.xml"/><Relationship Id="rId4" Type="http://schemas.openxmlformats.org/officeDocument/2006/relationships/audio" Target="../media/audio1.wav"/><Relationship Id="rId9" Type="http://schemas.openxmlformats.org/officeDocument/2006/relationships/slide" Target="slide2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29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2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27.xml"/><Relationship Id="rId5" Type="http://schemas.openxmlformats.org/officeDocument/2006/relationships/slide" Target="slide5.xml"/><Relationship Id="rId10" Type="http://schemas.openxmlformats.org/officeDocument/2006/relationships/slide" Target="slide25.xml"/><Relationship Id="rId4" Type="http://schemas.openxmlformats.org/officeDocument/2006/relationships/audio" Target="../media/audio1.wav"/><Relationship Id="rId9" Type="http://schemas.openxmlformats.org/officeDocument/2006/relationships/slide" Target="slide2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27.xml"/><Relationship Id="rId3" Type="http://schemas.openxmlformats.org/officeDocument/2006/relationships/image" Target="../media/image4.png"/><Relationship Id="rId7" Type="http://schemas.openxmlformats.org/officeDocument/2006/relationships/slide" Target="slide5.xml"/><Relationship Id="rId12" Type="http://schemas.openxmlformats.org/officeDocument/2006/relationships/slide" Target="slide2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11" Type="http://schemas.openxmlformats.org/officeDocument/2006/relationships/slide" Target="slide26.xml"/><Relationship Id="rId5" Type="http://schemas.openxmlformats.org/officeDocument/2006/relationships/slide" Target="slide3.xml"/><Relationship Id="rId15" Type="http://schemas.openxmlformats.org/officeDocument/2006/relationships/slide" Target="slide29.xml"/><Relationship Id="rId10" Type="http://schemas.openxmlformats.org/officeDocument/2006/relationships/slide" Target="slide8.xml"/><Relationship Id="rId4" Type="http://schemas.openxmlformats.org/officeDocument/2006/relationships/image" Target="../media/image5.png"/><Relationship Id="rId9" Type="http://schemas.openxmlformats.org/officeDocument/2006/relationships/slide" Target="slide7.xml"/><Relationship Id="rId14" Type="http://schemas.openxmlformats.org/officeDocument/2006/relationships/slide" Target="slide2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29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2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27.xml"/><Relationship Id="rId5" Type="http://schemas.openxmlformats.org/officeDocument/2006/relationships/slide" Target="slide5.xml"/><Relationship Id="rId10" Type="http://schemas.openxmlformats.org/officeDocument/2006/relationships/slide" Target="slide25.xml"/><Relationship Id="rId4" Type="http://schemas.openxmlformats.org/officeDocument/2006/relationships/audio" Target="../media/audio1.wav"/><Relationship Id="rId9" Type="http://schemas.openxmlformats.org/officeDocument/2006/relationships/slide" Target="slide2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28.xml"/><Relationship Id="rId3" Type="http://schemas.openxmlformats.org/officeDocument/2006/relationships/image" Target="../media/image14.jpeg"/><Relationship Id="rId7" Type="http://schemas.openxmlformats.org/officeDocument/2006/relationships/slide" Target="slide6.xml"/><Relationship Id="rId12" Type="http://schemas.openxmlformats.org/officeDocument/2006/relationships/slide" Target="slide27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25.xml"/><Relationship Id="rId5" Type="http://schemas.openxmlformats.org/officeDocument/2006/relationships/audio" Target="../media/audio1.wav"/><Relationship Id="rId10" Type="http://schemas.openxmlformats.org/officeDocument/2006/relationships/slide" Target="slide26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2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29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28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27.xml"/><Relationship Id="rId5" Type="http://schemas.openxmlformats.org/officeDocument/2006/relationships/slide" Target="slide5.xml"/><Relationship Id="rId10" Type="http://schemas.openxmlformats.org/officeDocument/2006/relationships/slide" Target="slide25.xml"/><Relationship Id="rId4" Type="http://schemas.openxmlformats.org/officeDocument/2006/relationships/audio" Target="../media/audio1.wav"/><Relationship Id="rId9" Type="http://schemas.openxmlformats.org/officeDocument/2006/relationships/slide" Target="slide2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28.xml"/><Relationship Id="rId3" Type="http://schemas.openxmlformats.org/officeDocument/2006/relationships/image" Target="../media/image17.gif"/><Relationship Id="rId7" Type="http://schemas.openxmlformats.org/officeDocument/2006/relationships/slide" Target="slide6.xml"/><Relationship Id="rId12" Type="http://schemas.openxmlformats.org/officeDocument/2006/relationships/slide" Target="slide2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25.xml"/><Relationship Id="rId5" Type="http://schemas.openxmlformats.org/officeDocument/2006/relationships/audio" Target="../media/audio1.wav"/><Relationship Id="rId10" Type="http://schemas.openxmlformats.org/officeDocument/2006/relationships/slide" Target="slide26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2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29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28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27.xml"/><Relationship Id="rId5" Type="http://schemas.openxmlformats.org/officeDocument/2006/relationships/slide" Target="slide5.xml"/><Relationship Id="rId10" Type="http://schemas.openxmlformats.org/officeDocument/2006/relationships/slide" Target="slide25.xml"/><Relationship Id="rId4" Type="http://schemas.openxmlformats.org/officeDocument/2006/relationships/audio" Target="../media/audio1.wav"/><Relationship Id="rId9" Type="http://schemas.openxmlformats.org/officeDocument/2006/relationships/slide" Target="slide2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audio" Target="../media/audio1.wav"/><Relationship Id="rId7" Type="http://schemas.openxmlformats.org/officeDocument/2006/relationships/slide" Target="slide8.xml"/><Relationship Id="rId12" Type="http://schemas.openxmlformats.org/officeDocument/2006/relationships/slide" Target="slide2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28.xml"/><Relationship Id="rId5" Type="http://schemas.openxmlformats.org/officeDocument/2006/relationships/slide" Target="slide6.xml"/><Relationship Id="rId10" Type="http://schemas.openxmlformats.org/officeDocument/2006/relationships/slide" Target="slide27.xml"/><Relationship Id="rId4" Type="http://schemas.openxmlformats.org/officeDocument/2006/relationships/slide" Target="slide5.xml"/><Relationship Id="rId9" Type="http://schemas.openxmlformats.org/officeDocument/2006/relationships/slide" Target="slide2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audio" Target="../media/audio1.wav"/><Relationship Id="rId7" Type="http://schemas.openxmlformats.org/officeDocument/2006/relationships/slide" Target="slide8.xml"/><Relationship Id="rId12" Type="http://schemas.openxmlformats.org/officeDocument/2006/relationships/slide" Target="slide2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28.xml"/><Relationship Id="rId5" Type="http://schemas.openxmlformats.org/officeDocument/2006/relationships/slide" Target="slide6.xml"/><Relationship Id="rId10" Type="http://schemas.openxmlformats.org/officeDocument/2006/relationships/slide" Target="slide27.xml"/><Relationship Id="rId4" Type="http://schemas.openxmlformats.org/officeDocument/2006/relationships/slide" Target="slide5.xml"/><Relationship Id="rId9" Type="http://schemas.openxmlformats.org/officeDocument/2006/relationships/slide" Target="slide2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audio" Target="../media/audio1.wav"/><Relationship Id="rId7" Type="http://schemas.openxmlformats.org/officeDocument/2006/relationships/slide" Target="slide8.xml"/><Relationship Id="rId12" Type="http://schemas.openxmlformats.org/officeDocument/2006/relationships/slide" Target="slide2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28.xml"/><Relationship Id="rId5" Type="http://schemas.openxmlformats.org/officeDocument/2006/relationships/slide" Target="slide6.xml"/><Relationship Id="rId10" Type="http://schemas.openxmlformats.org/officeDocument/2006/relationships/slide" Target="slide27.xml"/><Relationship Id="rId4" Type="http://schemas.openxmlformats.org/officeDocument/2006/relationships/slide" Target="slide5.xml"/><Relationship Id="rId9" Type="http://schemas.openxmlformats.org/officeDocument/2006/relationships/slide" Target="slide2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audio" Target="../media/audio1.wav"/><Relationship Id="rId7" Type="http://schemas.openxmlformats.org/officeDocument/2006/relationships/slide" Target="slide8.xml"/><Relationship Id="rId12" Type="http://schemas.openxmlformats.org/officeDocument/2006/relationships/slide" Target="slide2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28.xml"/><Relationship Id="rId5" Type="http://schemas.openxmlformats.org/officeDocument/2006/relationships/slide" Target="slide6.xml"/><Relationship Id="rId10" Type="http://schemas.openxmlformats.org/officeDocument/2006/relationships/slide" Target="slide27.xml"/><Relationship Id="rId4" Type="http://schemas.openxmlformats.org/officeDocument/2006/relationships/slide" Target="slide5.xml"/><Relationship Id="rId9" Type="http://schemas.openxmlformats.org/officeDocument/2006/relationships/slide" Target="slide2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29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28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6.xml"/><Relationship Id="rId11" Type="http://schemas.openxmlformats.org/officeDocument/2006/relationships/slide" Target="slide27.xml"/><Relationship Id="rId5" Type="http://schemas.openxmlformats.org/officeDocument/2006/relationships/slide" Target="slide5.xml"/><Relationship Id="rId10" Type="http://schemas.openxmlformats.org/officeDocument/2006/relationships/slide" Target="slide25.xml"/><Relationship Id="rId4" Type="http://schemas.openxmlformats.org/officeDocument/2006/relationships/audio" Target="../media/audio1.wav"/><Relationship Id="rId9" Type="http://schemas.openxmlformats.org/officeDocument/2006/relationships/slide" Target="slide2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audio" Target="../media/audio1.wav"/><Relationship Id="rId7" Type="http://schemas.openxmlformats.org/officeDocument/2006/relationships/slide" Target="slide8.xml"/><Relationship Id="rId12" Type="http://schemas.openxmlformats.org/officeDocument/2006/relationships/slide" Target="slide2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28.xml"/><Relationship Id="rId5" Type="http://schemas.openxmlformats.org/officeDocument/2006/relationships/slide" Target="slide6.xml"/><Relationship Id="rId10" Type="http://schemas.openxmlformats.org/officeDocument/2006/relationships/slide" Target="slide27.xml"/><Relationship Id="rId4" Type="http://schemas.openxmlformats.org/officeDocument/2006/relationships/slide" Target="slide5.xml"/><Relationship Id="rId9" Type="http://schemas.openxmlformats.org/officeDocument/2006/relationships/slide" Target="slide2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audio" Target="../media/audio1.wav"/><Relationship Id="rId7" Type="http://schemas.openxmlformats.org/officeDocument/2006/relationships/slide" Target="slide8.xml"/><Relationship Id="rId12" Type="http://schemas.openxmlformats.org/officeDocument/2006/relationships/slide" Target="slide2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28.xml"/><Relationship Id="rId5" Type="http://schemas.openxmlformats.org/officeDocument/2006/relationships/slide" Target="slide6.xml"/><Relationship Id="rId10" Type="http://schemas.openxmlformats.org/officeDocument/2006/relationships/slide" Target="slide27.xml"/><Relationship Id="rId4" Type="http://schemas.openxmlformats.org/officeDocument/2006/relationships/slide" Target="slide5.xml"/><Relationship Id="rId9" Type="http://schemas.openxmlformats.org/officeDocument/2006/relationships/slide" Target="slide2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28.xml"/><Relationship Id="rId3" Type="http://schemas.openxmlformats.org/officeDocument/2006/relationships/image" Target="../media/image6.jpeg"/><Relationship Id="rId7" Type="http://schemas.openxmlformats.org/officeDocument/2006/relationships/slide" Target="slide6.xml"/><Relationship Id="rId12" Type="http://schemas.openxmlformats.org/officeDocument/2006/relationships/slide" Target="slide2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25.xml"/><Relationship Id="rId5" Type="http://schemas.openxmlformats.org/officeDocument/2006/relationships/audio" Target="../media/audio1.wav"/><Relationship Id="rId10" Type="http://schemas.openxmlformats.org/officeDocument/2006/relationships/slide" Target="slide26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2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29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2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27.xml"/><Relationship Id="rId5" Type="http://schemas.openxmlformats.org/officeDocument/2006/relationships/slide" Target="slide5.xml"/><Relationship Id="rId10" Type="http://schemas.openxmlformats.org/officeDocument/2006/relationships/slide" Target="slide25.xml"/><Relationship Id="rId4" Type="http://schemas.openxmlformats.org/officeDocument/2006/relationships/audio" Target="../media/audio1.wav"/><Relationship Id="rId9" Type="http://schemas.openxmlformats.org/officeDocument/2006/relationships/slide" Target="slide2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audio" Target="../media/audio1.wav"/><Relationship Id="rId7" Type="http://schemas.openxmlformats.org/officeDocument/2006/relationships/slide" Target="slide8.xml"/><Relationship Id="rId12" Type="http://schemas.openxmlformats.org/officeDocument/2006/relationships/slide" Target="slide2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28.xml"/><Relationship Id="rId5" Type="http://schemas.openxmlformats.org/officeDocument/2006/relationships/slide" Target="slide6.xml"/><Relationship Id="rId10" Type="http://schemas.openxmlformats.org/officeDocument/2006/relationships/slide" Target="slide27.xml"/><Relationship Id="rId4" Type="http://schemas.openxmlformats.org/officeDocument/2006/relationships/slide" Target="slide5.xml"/><Relationship Id="rId9" Type="http://schemas.openxmlformats.org/officeDocument/2006/relationships/slide" Target="slide2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audio" Target="../media/audio1.wav"/><Relationship Id="rId7" Type="http://schemas.openxmlformats.org/officeDocument/2006/relationships/slide" Target="slide8.xml"/><Relationship Id="rId12" Type="http://schemas.openxmlformats.org/officeDocument/2006/relationships/slide" Target="slide2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28.xml"/><Relationship Id="rId5" Type="http://schemas.openxmlformats.org/officeDocument/2006/relationships/slide" Target="slide6.xml"/><Relationship Id="rId10" Type="http://schemas.openxmlformats.org/officeDocument/2006/relationships/slide" Target="slide27.xml"/><Relationship Id="rId4" Type="http://schemas.openxmlformats.org/officeDocument/2006/relationships/slide" Target="slide5.xml"/><Relationship Id="rId9" Type="http://schemas.openxmlformats.org/officeDocument/2006/relationships/slide" Target="slide2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slide" Target="slide26.xml"/><Relationship Id="rId3" Type="http://schemas.openxmlformats.org/officeDocument/2006/relationships/diagramLayout" Target="../diagrams/layout1.xml"/><Relationship Id="rId7" Type="http://schemas.openxmlformats.org/officeDocument/2006/relationships/slide" Target="slide3.xml"/><Relationship Id="rId12" Type="http://schemas.openxmlformats.org/officeDocument/2006/relationships/slide" Target="slide8.xml"/><Relationship Id="rId17" Type="http://schemas.openxmlformats.org/officeDocument/2006/relationships/slide" Target="slide29.xml"/><Relationship Id="rId2" Type="http://schemas.openxmlformats.org/officeDocument/2006/relationships/diagramData" Target="../diagrams/data1.xml"/><Relationship Id="rId16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slide" Target="slide7.xml"/><Relationship Id="rId5" Type="http://schemas.openxmlformats.org/officeDocument/2006/relationships/diagramColors" Target="../diagrams/colors1.xml"/><Relationship Id="rId15" Type="http://schemas.openxmlformats.org/officeDocument/2006/relationships/slide" Target="slide27.xml"/><Relationship Id="rId10" Type="http://schemas.openxmlformats.org/officeDocument/2006/relationships/slide" Target="slide6.xml"/><Relationship Id="rId4" Type="http://schemas.openxmlformats.org/officeDocument/2006/relationships/diagramQuickStyle" Target="../diagrams/quickStyle1.xml"/><Relationship Id="rId9" Type="http://schemas.openxmlformats.org/officeDocument/2006/relationships/slide" Target="slide5.xml"/><Relationship Id="rId14" Type="http://schemas.openxmlformats.org/officeDocument/2006/relationships/slide" Target="slide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86046" y="609600"/>
            <a:ext cx="8981754" cy="229029"/>
            <a:chOff x="66353" y="780407"/>
            <a:chExt cx="8981754" cy="229029"/>
          </a:xfrm>
        </p:grpSpPr>
        <p:sp>
          <p:nvSpPr>
            <p:cNvPr id="23" name="Rounded Rectangle 22">
              <a:hlinkClick r:id="" action="ppaction://hlinkshowjump?jump=firstslide"/>
            </p:cNvPr>
            <p:cNvSpPr/>
            <p:nvPr/>
          </p:nvSpPr>
          <p:spPr>
            <a:xfrm>
              <a:off x="66353" y="780410"/>
              <a:ext cx="685800" cy="209338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শুভেচ্ছা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Rounded Rectangle 23">
              <a:hlinkClick r:id="rId2" action="ppaction://hlinksldjump">
                <a:snd r:embed="rId3" name="type.wav"/>
              </a:hlinkClick>
            </p:cNvPr>
            <p:cNvSpPr/>
            <p:nvPr/>
          </p:nvSpPr>
          <p:spPr>
            <a:xfrm>
              <a:off x="762000" y="780410"/>
              <a:ext cx="685800" cy="219612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Rounded Rectangle 24">
              <a:hlinkClick r:id="rId4" action="ppaction://hlinksldjump"/>
            </p:cNvPr>
            <p:cNvSpPr/>
            <p:nvPr/>
          </p:nvSpPr>
          <p:spPr>
            <a:xfrm>
              <a:off x="1447800" y="780410"/>
              <a:ext cx="916971" cy="212333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প্রেষণা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দান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Rounded Rectangle 25">
              <a:hlinkClick r:id="rId5" action="ppaction://hlinksldjump"/>
            </p:cNvPr>
            <p:cNvSpPr/>
            <p:nvPr/>
          </p:nvSpPr>
          <p:spPr>
            <a:xfrm>
              <a:off x="2362200" y="780409"/>
              <a:ext cx="990599" cy="229027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ঘোষ</a:t>
              </a:r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না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Rounded Rectangle 26">
              <a:hlinkClick r:id="rId6" action="ppaction://hlinksldjump"/>
            </p:cNvPr>
            <p:cNvSpPr/>
            <p:nvPr/>
          </p:nvSpPr>
          <p:spPr>
            <a:xfrm>
              <a:off x="3352799" y="780409"/>
              <a:ext cx="688373" cy="215758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Rounded Rectangle 27">
              <a:hlinkClick r:id="rId7" action="ppaction://hlinksldjump"/>
            </p:cNvPr>
            <p:cNvSpPr/>
            <p:nvPr/>
          </p:nvSpPr>
          <p:spPr>
            <a:xfrm>
              <a:off x="4041173" y="780409"/>
              <a:ext cx="988027" cy="226032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মূল আলোচনা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9" name="Rounded Rectangle 28">
              <a:hlinkClick r:id="rId8" action="ppaction://hlinksldjump"/>
            </p:cNvPr>
            <p:cNvSpPr/>
            <p:nvPr/>
          </p:nvSpPr>
          <p:spPr>
            <a:xfrm>
              <a:off x="5921336" y="780409"/>
              <a:ext cx="916971" cy="218754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একক কাজ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" name="Rounded Rectangle 29">
              <a:hlinkClick r:id="rId9" action="ppaction://hlinksldjump"/>
            </p:cNvPr>
            <p:cNvSpPr/>
            <p:nvPr/>
          </p:nvSpPr>
          <p:spPr>
            <a:xfrm>
              <a:off x="5006936" y="780408"/>
              <a:ext cx="916971" cy="210191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দলীয়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কাজ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1" name="Rounded Rectangle 30">
              <a:hlinkClick r:id="rId10" action="ppaction://hlinksldjump"/>
            </p:cNvPr>
            <p:cNvSpPr/>
            <p:nvPr/>
          </p:nvSpPr>
          <p:spPr>
            <a:xfrm>
              <a:off x="6858000" y="780410"/>
              <a:ext cx="666107" cy="214897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2" name="Rounded Rectangle 31">
              <a:hlinkClick r:id="rId11" action="ppaction://hlinksldjump"/>
            </p:cNvPr>
            <p:cNvSpPr/>
            <p:nvPr/>
          </p:nvSpPr>
          <p:spPr>
            <a:xfrm>
              <a:off x="7524106" y="780408"/>
              <a:ext cx="860465" cy="225174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বাড়ীর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কাজ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3" name="Rounded Rectangle 32">
              <a:hlinkClick r:id="rId12" action="ppaction://hlinksldjump"/>
            </p:cNvPr>
            <p:cNvSpPr/>
            <p:nvPr/>
          </p:nvSpPr>
          <p:spPr>
            <a:xfrm>
              <a:off x="8382000" y="780407"/>
              <a:ext cx="666107" cy="229029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3429000" y="76200"/>
            <a:ext cx="2971800" cy="4572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সূচিপত্র</a:t>
            </a:r>
            <a:endParaRPr lang="bn-BD" sz="3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806" y="876729"/>
            <a:ext cx="8716594" cy="544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9279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2591" y="1371600"/>
            <a:ext cx="5946417" cy="4598562"/>
          </a:xfrm>
          <a:prstGeom prst="rect">
            <a:avLst/>
          </a:prstGeom>
        </p:spPr>
      </p:pic>
      <p:sp>
        <p:nvSpPr>
          <p:cNvPr id="29" name="Rounded Rectangle 28"/>
          <p:cNvSpPr/>
          <p:nvPr/>
        </p:nvSpPr>
        <p:spPr>
          <a:xfrm>
            <a:off x="3429000" y="76200"/>
            <a:ext cx="2743200" cy="457200"/>
          </a:xfrm>
          <a:prstGeom prst="roundRect">
            <a:avLst>
              <a:gd name="adj" fmla="val 20833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3600" b="1" kern="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স্টার  টপোলজি</a:t>
            </a:r>
            <a:endParaRPr lang="en-US" sz="3600" b="1" kern="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6046" y="609600"/>
            <a:ext cx="8981754" cy="229029"/>
            <a:chOff x="66353" y="780407"/>
            <a:chExt cx="8981754" cy="229029"/>
          </a:xfrm>
        </p:grpSpPr>
        <p:sp>
          <p:nvSpPr>
            <p:cNvPr id="17" name="Rounded Rectangle 16">
              <a:hlinkClick r:id="" action="ppaction://hlinkshowjump?jump=firstslide"/>
            </p:cNvPr>
            <p:cNvSpPr/>
            <p:nvPr/>
          </p:nvSpPr>
          <p:spPr>
            <a:xfrm>
              <a:off x="66353" y="780410"/>
              <a:ext cx="685800" cy="209338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শুভেচ্ছা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Rounded Rectangle 17">
              <a:hlinkClick r:id="rId3" action="ppaction://hlinksldjump">
                <a:snd r:embed="rId4" name="type.wav"/>
              </a:hlinkClick>
            </p:cNvPr>
            <p:cNvSpPr/>
            <p:nvPr/>
          </p:nvSpPr>
          <p:spPr>
            <a:xfrm>
              <a:off x="762000" y="780410"/>
              <a:ext cx="685800" cy="219612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Rounded Rectangle 18">
              <a:hlinkClick r:id="rId5" action="ppaction://hlinksldjump"/>
            </p:cNvPr>
            <p:cNvSpPr/>
            <p:nvPr/>
          </p:nvSpPr>
          <p:spPr>
            <a:xfrm>
              <a:off x="1447800" y="780410"/>
              <a:ext cx="916971" cy="212333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প্রেষণা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দান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Rounded Rectangle 19">
              <a:hlinkClick r:id="rId6" action="ppaction://hlinksldjump"/>
            </p:cNvPr>
            <p:cNvSpPr/>
            <p:nvPr/>
          </p:nvSpPr>
          <p:spPr>
            <a:xfrm>
              <a:off x="2362200" y="780409"/>
              <a:ext cx="990599" cy="229027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ঘোষ</a:t>
              </a:r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না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Rounded Rectangle 20">
              <a:hlinkClick r:id="rId7" action="ppaction://hlinksldjump"/>
            </p:cNvPr>
            <p:cNvSpPr/>
            <p:nvPr/>
          </p:nvSpPr>
          <p:spPr>
            <a:xfrm>
              <a:off x="3352799" y="780409"/>
              <a:ext cx="688373" cy="215758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Rounded Rectangle 21">
              <a:hlinkClick r:id="rId8" action="ppaction://hlinksldjump"/>
            </p:cNvPr>
            <p:cNvSpPr/>
            <p:nvPr/>
          </p:nvSpPr>
          <p:spPr>
            <a:xfrm>
              <a:off x="4041173" y="780409"/>
              <a:ext cx="988027" cy="226032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মূল আলোচনা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Rounded Rectangle 22">
              <a:hlinkClick r:id="rId9" action="ppaction://hlinksldjump"/>
            </p:cNvPr>
            <p:cNvSpPr/>
            <p:nvPr/>
          </p:nvSpPr>
          <p:spPr>
            <a:xfrm>
              <a:off x="5921336" y="780409"/>
              <a:ext cx="916971" cy="218754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একক কাজ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Rounded Rectangle 23">
              <a:hlinkClick r:id="rId10" action="ppaction://hlinksldjump"/>
            </p:cNvPr>
            <p:cNvSpPr/>
            <p:nvPr/>
          </p:nvSpPr>
          <p:spPr>
            <a:xfrm>
              <a:off x="5006936" y="780408"/>
              <a:ext cx="916971" cy="210191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দলীয়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কাজ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Rounded Rectangle 24">
              <a:hlinkClick r:id="rId11" action="ppaction://hlinksldjump"/>
            </p:cNvPr>
            <p:cNvSpPr/>
            <p:nvPr/>
          </p:nvSpPr>
          <p:spPr>
            <a:xfrm>
              <a:off x="6858000" y="780410"/>
              <a:ext cx="666107" cy="214897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Rounded Rectangle 25">
              <a:hlinkClick r:id="rId12" action="ppaction://hlinksldjump"/>
            </p:cNvPr>
            <p:cNvSpPr/>
            <p:nvPr/>
          </p:nvSpPr>
          <p:spPr>
            <a:xfrm>
              <a:off x="7524106" y="780408"/>
              <a:ext cx="860465" cy="225174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বাড়ীর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কাজ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Rounded Rectangle 26">
              <a:hlinkClick r:id="rId13" action="ppaction://hlinksldjump"/>
            </p:cNvPr>
            <p:cNvSpPr/>
            <p:nvPr/>
          </p:nvSpPr>
          <p:spPr>
            <a:xfrm>
              <a:off x="8382000" y="780407"/>
              <a:ext cx="666107" cy="229029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56784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183" y="1823854"/>
            <a:ext cx="3886200" cy="3005328"/>
          </a:xfrm>
          <a:prstGeom prst="rect">
            <a:avLst/>
          </a:prstGeom>
        </p:spPr>
      </p:pic>
      <p:sp>
        <p:nvSpPr>
          <p:cNvPr id="4" name="Multiply 3"/>
          <p:cNvSpPr/>
          <p:nvPr/>
        </p:nvSpPr>
        <p:spPr>
          <a:xfrm>
            <a:off x="2428160" y="2022042"/>
            <a:ext cx="848439" cy="793549"/>
          </a:xfrm>
          <a:prstGeom prst="mathMultiply">
            <a:avLst>
              <a:gd name="adj1" fmla="val 10031"/>
            </a:avLst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1600" y="2133600"/>
            <a:ext cx="3505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 কম্পিউটার নষ্ট হয়ে গেলেও 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সম্পূর্ন নেটওয়ার্ক অচল হয়ে যায়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না।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276600" y="152400"/>
            <a:ext cx="4038600" cy="381000"/>
          </a:xfrm>
          <a:prstGeom prst="roundRect">
            <a:avLst>
              <a:gd name="adj" fmla="val 20833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3200" b="1" kern="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স্টার  টপোলজির সুবিধা</a:t>
            </a:r>
            <a:endParaRPr lang="en-US" sz="3200" b="1" kern="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6046" y="609600"/>
            <a:ext cx="8981754" cy="229029"/>
            <a:chOff x="66353" y="780407"/>
            <a:chExt cx="8981754" cy="229029"/>
          </a:xfrm>
        </p:grpSpPr>
        <p:sp>
          <p:nvSpPr>
            <p:cNvPr id="19" name="Rounded Rectangle 18">
              <a:hlinkClick r:id="" action="ppaction://hlinkshowjump?jump=firstslide"/>
            </p:cNvPr>
            <p:cNvSpPr/>
            <p:nvPr/>
          </p:nvSpPr>
          <p:spPr>
            <a:xfrm>
              <a:off x="66353" y="780410"/>
              <a:ext cx="685800" cy="209338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শুভেচ্ছা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Rounded Rectangle 19">
              <a:hlinkClick r:id="rId3" action="ppaction://hlinksldjump">
                <a:snd r:embed="rId4" name="type.wav"/>
              </a:hlinkClick>
            </p:cNvPr>
            <p:cNvSpPr/>
            <p:nvPr/>
          </p:nvSpPr>
          <p:spPr>
            <a:xfrm>
              <a:off x="762000" y="780410"/>
              <a:ext cx="685800" cy="219612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Rounded Rectangle 20">
              <a:hlinkClick r:id="rId5" action="ppaction://hlinksldjump"/>
            </p:cNvPr>
            <p:cNvSpPr/>
            <p:nvPr/>
          </p:nvSpPr>
          <p:spPr>
            <a:xfrm>
              <a:off x="1447800" y="780410"/>
              <a:ext cx="916971" cy="212333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প্রেষণা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দান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Rounded Rectangle 21">
              <a:hlinkClick r:id="rId6" action="ppaction://hlinksldjump"/>
            </p:cNvPr>
            <p:cNvSpPr/>
            <p:nvPr/>
          </p:nvSpPr>
          <p:spPr>
            <a:xfrm>
              <a:off x="2362200" y="780409"/>
              <a:ext cx="990599" cy="229027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ঘোষ</a:t>
              </a:r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না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Rounded Rectangle 22">
              <a:hlinkClick r:id="rId7" action="ppaction://hlinksldjump"/>
            </p:cNvPr>
            <p:cNvSpPr/>
            <p:nvPr/>
          </p:nvSpPr>
          <p:spPr>
            <a:xfrm>
              <a:off x="3352799" y="780409"/>
              <a:ext cx="688373" cy="215758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Rounded Rectangle 23">
              <a:hlinkClick r:id="rId8" action="ppaction://hlinksldjump"/>
            </p:cNvPr>
            <p:cNvSpPr/>
            <p:nvPr/>
          </p:nvSpPr>
          <p:spPr>
            <a:xfrm>
              <a:off x="4041173" y="780409"/>
              <a:ext cx="988027" cy="226032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মূল আলোচনা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Rounded Rectangle 24">
              <a:hlinkClick r:id="rId9" action="ppaction://hlinksldjump"/>
            </p:cNvPr>
            <p:cNvSpPr/>
            <p:nvPr/>
          </p:nvSpPr>
          <p:spPr>
            <a:xfrm>
              <a:off x="5921336" y="780409"/>
              <a:ext cx="916971" cy="218754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একক কাজ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Rounded Rectangle 25">
              <a:hlinkClick r:id="rId10" action="ppaction://hlinksldjump"/>
            </p:cNvPr>
            <p:cNvSpPr/>
            <p:nvPr/>
          </p:nvSpPr>
          <p:spPr>
            <a:xfrm>
              <a:off x="5006936" y="780408"/>
              <a:ext cx="916971" cy="210191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দলীয়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কাজ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Rounded Rectangle 26">
              <a:hlinkClick r:id="rId11" action="ppaction://hlinksldjump"/>
            </p:cNvPr>
            <p:cNvSpPr/>
            <p:nvPr/>
          </p:nvSpPr>
          <p:spPr>
            <a:xfrm>
              <a:off x="6858000" y="780410"/>
              <a:ext cx="666107" cy="214897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Rounded Rectangle 27">
              <a:hlinkClick r:id="rId12" action="ppaction://hlinksldjump"/>
            </p:cNvPr>
            <p:cNvSpPr/>
            <p:nvPr/>
          </p:nvSpPr>
          <p:spPr>
            <a:xfrm>
              <a:off x="7524106" y="780408"/>
              <a:ext cx="860465" cy="225174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বাড়ীর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কাজ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9" name="Rounded Rectangle 28">
              <a:hlinkClick r:id="rId13" action="ppaction://hlinksldjump"/>
            </p:cNvPr>
            <p:cNvSpPr/>
            <p:nvPr/>
          </p:nvSpPr>
          <p:spPr>
            <a:xfrm>
              <a:off x="8382000" y="780407"/>
              <a:ext cx="666107" cy="229029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2957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183" y="1823854"/>
            <a:ext cx="3886200" cy="3005328"/>
          </a:xfrm>
          <a:prstGeom prst="rect">
            <a:avLst/>
          </a:prstGeom>
        </p:spPr>
      </p:pic>
      <p:sp>
        <p:nvSpPr>
          <p:cNvPr id="4" name="Multiply 3"/>
          <p:cNvSpPr/>
          <p:nvPr/>
        </p:nvSpPr>
        <p:spPr>
          <a:xfrm>
            <a:off x="2362200" y="2929744"/>
            <a:ext cx="680166" cy="793549"/>
          </a:xfrm>
          <a:prstGeom prst="mathMultiply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Multiply 4"/>
          <p:cNvSpPr/>
          <p:nvPr/>
        </p:nvSpPr>
        <p:spPr>
          <a:xfrm>
            <a:off x="319529" y="837799"/>
            <a:ext cx="4765508" cy="5361591"/>
          </a:xfrm>
          <a:prstGeom prst="mathMultiply">
            <a:avLst>
              <a:gd name="adj1" fmla="val 1695"/>
            </a:avLst>
          </a:prstGeom>
          <a:solidFill>
            <a:srgbClr val="FF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81600" y="2133600"/>
            <a:ext cx="3505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নেটওয়ার্ক হাবটি 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নষ্ট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হয়ে 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গেলে সম্পূর্ন নেটওয়ার্ক অচল হয়ে যায় ।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276600" y="76200"/>
            <a:ext cx="4038600" cy="457200"/>
          </a:xfrm>
          <a:prstGeom prst="roundRect">
            <a:avLst>
              <a:gd name="adj" fmla="val 20833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3600" kern="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স্টার  টপোলজির </a:t>
            </a:r>
            <a:r>
              <a:rPr lang="bn-BD" sz="3600" kern="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অসুবিধা</a:t>
            </a:r>
            <a:endParaRPr lang="en-US" sz="3600" kern="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86046" y="609600"/>
            <a:ext cx="8981754" cy="229029"/>
            <a:chOff x="66353" y="780407"/>
            <a:chExt cx="8981754" cy="229029"/>
          </a:xfrm>
        </p:grpSpPr>
        <p:sp>
          <p:nvSpPr>
            <p:cNvPr id="20" name="Rounded Rectangle 19">
              <a:hlinkClick r:id="" action="ppaction://hlinkshowjump?jump=firstslide"/>
            </p:cNvPr>
            <p:cNvSpPr/>
            <p:nvPr/>
          </p:nvSpPr>
          <p:spPr>
            <a:xfrm>
              <a:off x="66353" y="780410"/>
              <a:ext cx="685800" cy="209338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শুভেচ্ছা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Rounded Rectangle 20">
              <a:hlinkClick r:id="rId3" action="ppaction://hlinksldjump">
                <a:snd r:embed="rId4" name="type.wav"/>
              </a:hlinkClick>
            </p:cNvPr>
            <p:cNvSpPr/>
            <p:nvPr/>
          </p:nvSpPr>
          <p:spPr>
            <a:xfrm>
              <a:off x="762000" y="780410"/>
              <a:ext cx="685800" cy="219612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Rounded Rectangle 21">
              <a:hlinkClick r:id="rId5" action="ppaction://hlinksldjump"/>
            </p:cNvPr>
            <p:cNvSpPr/>
            <p:nvPr/>
          </p:nvSpPr>
          <p:spPr>
            <a:xfrm>
              <a:off x="1447800" y="780410"/>
              <a:ext cx="916971" cy="212333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প্রেষণা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দান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Rounded Rectangle 22">
              <a:hlinkClick r:id="rId6" action="ppaction://hlinksldjump"/>
            </p:cNvPr>
            <p:cNvSpPr/>
            <p:nvPr/>
          </p:nvSpPr>
          <p:spPr>
            <a:xfrm>
              <a:off x="2362200" y="780409"/>
              <a:ext cx="990599" cy="229027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ঘোষ</a:t>
              </a:r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না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Rounded Rectangle 23">
              <a:hlinkClick r:id="rId7" action="ppaction://hlinksldjump"/>
            </p:cNvPr>
            <p:cNvSpPr/>
            <p:nvPr/>
          </p:nvSpPr>
          <p:spPr>
            <a:xfrm>
              <a:off x="3352799" y="780409"/>
              <a:ext cx="688373" cy="215758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Rounded Rectangle 24">
              <a:hlinkClick r:id="rId8" action="ppaction://hlinksldjump"/>
            </p:cNvPr>
            <p:cNvSpPr/>
            <p:nvPr/>
          </p:nvSpPr>
          <p:spPr>
            <a:xfrm>
              <a:off x="4041173" y="780409"/>
              <a:ext cx="988027" cy="226032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মূল আলোচনা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Rounded Rectangle 25">
              <a:hlinkClick r:id="rId9" action="ppaction://hlinksldjump"/>
            </p:cNvPr>
            <p:cNvSpPr/>
            <p:nvPr/>
          </p:nvSpPr>
          <p:spPr>
            <a:xfrm>
              <a:off x="5921336" y="780409"/>
              <a:ext cx="916971" cy="218754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একক কাজ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Rounded Rectangle 26">
              <a:hlinkClick r:id="rId10" action="ppaction://hlinksldjump"/>
            </p:cNvPr>
            <p:cNvSpPr/>
            <p:nvPr/>
          </p:nvSpPr>
          <p:spPr>
            <a:xfrm>
              <a:off x="5006936" y="780408"/>
              <a:ext cx="916971" cy="210191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দলীয়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কাজ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Rounded Rectangle 27">
              <a:hlinkClick r:id="rId11" action="ppaction://hlinksldjump"/>
            </p:cNvPr>
            <p:cNvSpPr/>
            <p:nvPr/>
          </p:nvSpPr>
          <p:spPr>
            <a:xfrm>
              <a:off x="6858000" y="780410"/>
              <a:ext cx="666107" cy="214897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9" name="Rounded Rectangle 28">
              <a:hlinkClick r:id="rId12" action="ppaction://hlinksldjump"/>
            </p:cNvPr>
            <p:cNvSpPr/>
            <p:nvPr/>
          </p:nvSpPr>
          <p:spPr>
            <a:xfrm>
              <a:off x="7524106" y="780408"/>
              <a:ext cx="860465" cy="225174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বাড়ীর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কাজ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" name="Rounded Rectangle 29">
              <a:hlinkClick r:id="rId13" action="ppaction://hlinksldjump"/>
            </p:cNvPr>
            <p:cNvSpPr/>
            <p:nvPr/>
          </p:nvSpPr>
          <p:spPr>
            <a:xfrm>
              <a:off x="8382000" y="780407"/>
              <a:ext cx="666107" cy="229029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08252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76600" y="76200"/>
            <a:ext cx="2819400" cy="457200"/>
          </a:xfrm>
          <a:prstGeom prst="roundRect">
            <a:avLst>
              <a:gd name="adj" fmla="val 20833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3600" kern="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রিং </a:t>
            </a:r>
            <a:r>
              <a:rPr lang="bn-BD" sz="3600" kern="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টপোলজি</a:t>
            </a:r>
            <a:endParaRPr lang="en-US" sz="3600" kern="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1" y="1195339"/>
            <a:ext cx="5029200" cy="4824461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86046" y="609600"/>
            <a:ext cx="8981754" cy="229029"/>
            <a:chOff x="66353" y="780407"/>
            <a:chExt cx="8981754" cy="229029"/>
          </a:xfrm>
        </p:grpSpPr>
        <p:sp>
          <p:nvSpPr>
            <p:cNvPr id="29" name="Rounded Rectangle 28">
              <a:hlinkClick r:id="" action="ppaction://hlinkshowjump?jump=firstslide"/>
            </p:cNvPr>
            <p:cNvSpPr/>
            <p:nvPr/>
          </p:nvSpPr>
          <p:spPr>
            <a:xfrm>
              <a:off x="66353" y="780410"/>
              <a:ext cx="685800" cy="209338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শুভেচ্ছা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" name="Rounded Rectangle 29">
              <a:hlinkClick r:id="rId3" action="ppaction://hlinksldjump">
                <a:snd r:embed="rId4" name="type.wav"/>
              </a:hlinkClick>
            </p:cNvPr>
            <p:cNvSpPr/>
            <p:nvPr/>
          </p:nvSpPr>
          <p:spPr>
            <a:xfrm>
              <a:off x="762000" y="780410"/>
              <a:ext cx="685800" cy="219612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1" name="Rounded Rectangle 30">
              <a:hlinkClick r:id="rId5" action="ppaction://hlinksldjump"/>
            </p:cNvPr>
            <p:cNvSpPr/>
            <p:nvPr/>
          </p:nvSpPr>
          <p:spPr>
            <a:xfrm>
              <a:off x="1447800" y="780410"/>
              <a:ext cx="916971" cy="212333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প্রেষণা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দান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2" name="Rounded Rectangle 31">
              <a:hlinkClick r:id="rId6" action="ppaction://hlinksldjump"/>
            </p:cNvPr>
            <p:cNvSpPr/>
            <p:nvPr/>
          </p:nvSpPr>
          <p:spPr>
            <a:xfrm>
              <a:off x="2362200" y="780409"/>
              <a:ext cx="990599" cy="229027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ঘোষ</a:t>
              </a:r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না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3" name="Rounded Rectangle 32">
              <a:hlinkClick r:id="rId7" action="ppaction://hlinksldjump"/>
            </p:cNvPr>
            <p:cNvSpPr/>
            <p:nvPr/>
          </p:nvSpPr>
          <p:spPr>
            <a:xfrm>
              <a:off x="3352799" y="780409"/>
              <a:ext cx="688373" cy="215758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4" name="Rounded Rectangle 33">
              <a:hlinkClick r:id="rId8" action="ppaction://hlinksldjump"/>
            </p:cNvPr>
            <p:cNvSpPr/>
            <p:nvPr/>
          </p:nvSpPr>
          <p:spPr>
            <a:xfrm>
              <a:off x="4041173" y="780409"/>
              <a:ext cx="988027" cy="226032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মূল আলোচনা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5" name="Rounded Rectangle 34">
              <a:hlinkClick r:id="rId9" action="ppaction://hlinksldjump"/>
            </p:cNvPr>
            <p:cNvSpPr/>
            <p:nvPr/>
          </p:nvSpPr>
          <p:spPr>
            <a:xfrm>
              <a:off x="5921336" y="780409"/>
              <a:ext cx="916971" cy="218754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একক কাজ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6" name="Rounded Rectangle 35">
              <a:hlinkClick r:id="rId10" action="ppaction://hlinksldjump"/>
            </p:cNvPr>
            <p:cNvSpPr/>
            <p:nvPr/>
          </p:nvSpPr>
          <p:spPr>
            <a:xfrm>
              <a:off x="5006936" y="780408"/>
              <a:ext cx="916971" cy="210191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দলীয়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কাজ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7" name="Rounded Rectangle 36">
              <a:hlinkClick r:id="rId11" action="ppaction://hlinksldjump"/>
            </p:cNvPr>
            <p:cNvSpPr/>
            <p:nvPr/>
          </p:nvSpPr>
          <p:spPr>
            <a:xfrm>
              <a:off x="6858000" y="780410"/>
              <a:ext cx="666107" cy="214897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8" name="Rounded Rectangle 37">
              <a:hlinkClick r:id="rId12" action="ppaction://hlinksldjump"/>
            </p:cNvPr>
            <p:cNvSpPr/>
            <p:nvPr/>
          </p:nvSpPr>
          <p:spPr>
            <a:xfrm>
              <a:off x="7524106" y="780408"/>
              <a:ext cx="860465" cy="225174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বাড়ীর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কাজ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9" name="Rounded Rectangle 38">
              <a:hlinkClick r:id="rId13" action="ppaction://hlinksldjump"/>
            </p:cNvPr>
            <p:cNvSpPr/>
            <p:nvPr/>
          </p:nvSpPr>
          <p:spPr>
            <a:xfrm>
              <a:off x="8382000" y="780407"/>
              <a:ext cx="666107" cy="229029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Oval 4"/>
          <p:cNvSpPr/>
          <p:nvPr/>
        </p:nvSpPr>
        <p:spPr>
          <a:xfrm>
            <a:off x="4139689" y="1866900"/>
            <a:ext cx="685800" cy="381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Data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890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1111 C 0.09392 -0.01111 0.17083 0.08843 0.17083 0.21111 C 0.17083 0.33356 0.09392 0.43333 2.22222E-6 0.43333 C -0.09445 0.43333 -0.17084 0.33356 -0.17084 0.21111 C -0.17084 0.08843 -0.09445 -0.01111 2.22222E-6 -0.01111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76600" y="76200"/>
            <a:ext cx="3429000" cy="457200"/>
          </a:xfrm>
          <a:prstGeom prst="roundRect">
            <a:avLst>
              <a:gd name="adj" fmla="val 20833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3600" kern="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রিং </a:t>
            </a:r>
            <a:r>
              <a:rPr lang="bn-BD" sz="3600" b="1" kern="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টপোলজির সুবিধা</a:t>
            </a:r>
            <a:endParaRPr lang="en-US" sz="3600" kern="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133600" y="2209800"/>
            <a:ext cx="4571999" cy="3810000"/>
            <a:chOff x="2157983" y="1195339"/>
            <a:chExt cx="4776217" cy="482446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57983" y="1195339"/>
              <a:ext cx="4776217" cy="4824461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3799115" y="2743200"/>
              <a:ext cx="1676400" cy="1600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91886" y="1241363"/>
            <a:ext cx="6618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 কম্পিউটার একক ভাবে প্রাধান্য বিস্তার করতে পারেনা। </a:t>
            </a:r>
          </a:p>
          <a:p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অর্থাৎ কোন সার্ভার কম্পিউটার থাকে না।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048000" y="3013085"/>
            <a:ext cx="2021337" cy="1570111"/>
            <a:chOff x="3048000" y="3013085"/>
            <a:chExt cx="2021337" cy="15701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944508" y="3544892"/>
              <a:ext cx="1124829" cy="1038304"/>
            </a:xfrm>
            <a:prstGeom prst="rect">
              <a:avLst/>
            </a:prstGeom>
          </p:spPr>
        </p:pic>
        <p:sp>
          <p:nvSpPr>
            <p:cNvPr id="8" name="Flowchart: Sequential Access Storage 7"/>
            <p:cNvSpPr/>
            <p:nvPr/>
          </p:nvSpPr>
          <p:spPr>
            <a:xfrm>
              <a:off x="3048000" y="3013085"/>
              <a:ext cx="1066800" cy="838200"/>
            </a:xfrm>
            <a:prstGeom prst="flowChartMagneticTap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সার্ভার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6046" y="609600"/>
            <a:ext cx="8981754" cy="229029"/>
            <a:chOff x="66353" y="780407"/>
            <a:chExt cx="8981754" cy="229029"/>
          </a:xfrm>
        </p:grpSpPr>
        <p:sp>
          <p:nvSpPr>
            <p:cNvPr id="23" name="Rounded Rectangle 22">
              <a:hlinkClick r:id="" action="ppaction://hlinkshowjump?jump=firstslide"/>
            </p:cNvPr>
            <p:cNvSpPr/>
            <p:nvPr/>
          </p:nvSpPr>
          <p:spPr>
            <a:xfrm>
              <a:off x="66353" y="780410"/>
              <a:ext cx="685800" cy="209338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শুভেচ্ছা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6" name="Rounded Rectangle 35">
              <a:hlinkClick r:id="rId4" action="ppaction://hlinksldjump">
                <a:snd r:embed="rId5" name="type.wav"/>
              </a:hlinkClick>
            </p:cNvPr>
            <p:cNvSpPr/>
            <p:nvPr/>
          </p:nvSpPr>
          <p:spPr>
            <a:xfrm>
              <a:off x="762000" y="780410"/>
              <a:ext cx="685800" cy="219612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7" name="Rounded Rectangle 36">
              <a:hlinkClick r:id="rId6" action="ppaction://hlinksldjump"/>
            </p:cNvPr>
            <p:cNvSpPr/>
            <p:nvPr/>
          </p:nvSpPr>
          <p:spPr>
            <a:xfrm>
              <a:off x="1447800" y="780410"/>
              <a:ext cx="916971" cy="212333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প্রেষণা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দান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8" name="Rounded Rectangle 37">
              <a:hlinkClick r:id="rId7" action="ppaction://hlinksldjump"/>
            </p:cNvPr>
            <p:cNvSpPr/>
            <p:nvPr/>
          </p:nvSpPr>
          <p:spPr>
            <a:xfrm>
              <a:off x="2362200" y="780409"/>
              <a:ext cx="990599" cy="229027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ঘোষ</a:t>
              </a:r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না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9" name="Rounded Rectangle 38">
              <a:hlinkClick r:id="rId8" action="ppaction://hlinksldjump"/>
            </p:cNvPr>
            <p:cNvSpPr/>
            <p:nvPr/>
          </p:nvSpPr>
          <p:spPr>
            <a:xfrm>
              <a:off x="3352799" y="780409"/>
              <a:ext cx="688373" cy="215758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0" name="Rounded Rectangle 39">
              <a:hlinkClick r:id="rId9" action="ppaction://hlinksldjump"/>
            </p:cNvPr>
            <p:cNvSpPr/>
            <p:nvPr/>
          </p:nvSpPr>
          <p:spPr>
            <a:xfrm>
              <a:off x="4041173" y="780409"/>
              <a:ext cx="988027" cy="226032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মূল আলোচনা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1" name="Rounded Rectangle 40">
              <a:hlinkClick r:id="rId10" action="ppaction://hlinksldjump"/>
            </p:cNvPr>
            <p:cNvSpPr/>
            <p:nvPr/>
          </p:nvSpPr>
          <p:spPr>
            <a:xfrm>
              <a:off x="5921336" y="780409"/>
              <a:ext cx="916971" cy="218754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একক কাজ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2" name="Rounded Rectangle 41">
              <a:hlinkClick r:id="rId11" action="ppaction://hlinksldjump"/>
            </p:cNvPr>
            <p:cNvSpPr/>
            <p:nvPr/>
          </p:nvSpPr>
          <p:spPr>
            <a:xfrm>
              <a:off x="5006936" y="780408"/>
              <a:ext cx="916971" cy="210191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দলীয়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কাজ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3" name="Rounded Rectangle 42">
              <a:hlinkClick r:id="rId12" action="ppaction://hlinksldjump"/>
            </p:cNvPr>
            <p:cNvSpPr/>
            <p:nvPr/>
          </p:nvSpPr>
          <p:spPr>
            <a:xfrm>
              <a:off x="6858000" y="780410"/>
              <a:ext cx="666107" cy="214897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4" name="Rounded Rectangle 43">
              <a:hlinkClick r:id="rId13" action="ppaction://hlinksldjump"/>
            </p:cNvPr>
            <p:cNvSpPr/>
            <p:nvPr/>
          </p:nvSpPr>
          <p:spPr>
            <a:xfrm>
              <a:off x="7524106" y="780408"/>
              <a:ext cx="860465" cy="225174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বাড়ীর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কাজ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5" name="Rounded Rectangle 44">
              <a:hlinkClick r:id="rId14" action="ppaction://hlinksldjump"/>
            </p:cNvPr>
            <p:cNvSpPr/>
            <p:nvPr/>
          </p:nvSpPr>
          <p:spPr>
            <a:xfrm>
              <a:off x="8382000" y="780407"/>
              <a:ext cx="666107" cy="229029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15992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76600" y="76200"/>
            <a:ext cx="3733800" cy="457200"/>
          </a:xfrm>
          <a:prstGeom prst="roundRect">
            <a:avLst>
              <a:gd name="adj" fmla="val 20833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3600" kern="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রিং </a:t>
            </a:r>
            <a:r>
              <a:rPr lang="bn-BD" sz="3600" b="1" kern="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টপোলজির </a:t>
            </a:r>
            <a:r>
              <a:rPr lang="bn-BD" sz="3600" b="1" kern="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অসুবিধা</a:t>
            </a:r>
            <a:endParaRPr lang="en-US" sz="3600" kern="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133601" y="1752600"/>
            <a:ext cx="4952999" cy="4267200"/>
            <a:chOff x="2157983" y="1195339"/>
            <a:chExt cx="4776217" cy="482446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57983" y="1195339"/>
              <a:ext cx="4776217" cy="4824461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3799115" y="2743200"/>
              <a:ext cx="1676400" cy="1600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Multiply 5"/>
          <p:cNvSpPr/>
          <p:nvPr/>
        </p:nvSpPr>
        <p:spPr>
          <a:xfrm>
            <a:off x="5309284" y="3372806"/>
            <a:ext cx="1063984" cy="1323098"/>
          </a:xfrm>
          <a:prstGeom prst="mathMultiply">
            <a:avLst>
              <a:gd name="adj1" fmla="val 10716"/>
            </a:avLst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1886" y="1241363"/>
            <a:ext cx="7228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 একটি কম্পিউটার  নষ্ট হয়ে গেলে সম্পূর্ণ নেটওয়ার্কটি অচল হয়ে যায়।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86046" y="609600"/>
            <a:ext cx="8981754" cy="229029"/>
            <a:chOff x="66353" y="780407"/>
            <a:chExt cx="8981754" cy="229029"/>
          </a:xfrm>
        </p:grpSpPr>
        <p:sp>
          <p:nvSpPr>
            <p:cNvPr id="33" name="Rounded Rectangle 32">
              <a:hlinkClick r:id="" action="ppaction://hlinkshowjump?jump=firstslide"/>
            </p:cNvPr>
            <p:cNvSpPr/>
            <p:nvPr/>
          </p:nvSpPr>
          <p:spPr>
            <a:xfrm>
              <a:off x="66353" y="780410"/>
              <a:ext cx="685800" cy="209338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শুভেচ্ছা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4" name="Rounded Rectangle 33">
              <a:hlinkClick r:id="rId3" action="ppaction://hlinksldjump">
                <a:snd r:embed="rId4" name="type.wav"/>
              </a:hlinkClick>
            </p:cNvPr>
            <p:cNvSpPr/>
            <p:nvPr/>
          </p:nvSpPr>
          <p:spPr>
            <a:xfrm>
              <a:off x="762000" y="780410"/>
              <a:ext cx="685800" cy="219612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5" name="Rounded Rectangle 34">
              <a:hlinkClick r:id="rId5" action="ppaction://hlinksldjump"/>
            </p:cNvPr>
            <p:cNvSpPr/>
            <p:nvPr/>
          </p:nvSpPr>
          <p:spPr>
            <a:xfrm>
              <a:off x="1447800" y="780410"/>
              <a:ext cx="916971" cy="212333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প্রেষণা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দান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6" name="Rounded Rectangle 35">
              <a:hlinkClick r:id="rId6" action="ppaction://hlinksldjump"/>
            </p:cNvPr>
            <p:cNvSpPr/>
            <p:nvPr/>
          </p:nvSpPr>
          <p:spPr>
            <a:xfrm>
              <a:off x="2362200" y="780409"/>
              <a:ext cx="990599" cy="229027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ঘোষ</a:t>
              </a:r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না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7" name="Rounded Rectangle 36">
              <a:hlinkClick r:id="rId7" action="ppaction://hlinksldjump"/>
            </p:cNvPr>
            <p:cNvSpPr/>
            <p:nvPr/>
          </p:nvSpPr>
          <p:spPr>
            <a:xfrm>
              <a:off x="3352799" y="780409"/>
              <a:ext cx="688373" cy="215758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8" name="Rounded Rectangle 37">
              <a:hlinkClick r:id="rId8" action="ppaction://hlinksldjump"/>
            </p:cNvPr>
            <p:cNvSpPr/>
            <p:nvPr/>
          </p:nvSpPr>
          <p:spPr>
            <a:xfrm>
              <a:off x="4041173" y="780409"/>
              <a:ext cx="988027" cy="226032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মূল আলোচনা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9" name="Rounded Rectangle 38">
              <a:hlinkClick r:id="rId9" action="ppaction://hlinksldjump"/>
            </p:cNvPr>
            <p:cNvSpPr/>
            <p:nvPr/>
          </p:nvSpPr>
          <p:spPr>
            <a:xfrm>
              <a:off x="5921336" y="780409"/>
              <a:ext cx="916971" cy="218754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একক কাজ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0" name="Rounded Rectangle 39">
              <a:hlinkClick r:id="rId10" action="ppaction://hlinksldjump"/>
            </p:cNvPr>
            <p:cNvSpPr/>
            <p:nvPr/>
          </p:nvSpPr>
          <p:spPr>
            <a:xfrm>
              <a:off x="5006936" y="780408"/>
              <a:ext cx="916971" cy="210191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দলীয়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কাজ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1" name="Rounded Rectangle 40">
              <a:hlinkClick r:id="rId11" action="ppaction://hlinksldjump"/>
            </p:cNvPr>
            <p:cNvSpPr/>
            <p:nvPr/>
          </p:nvSpPr>
          <p:spPr>
            <a:xfrm>
              <a:off x="6858000" y="780410"/>
              <a:ext cx="666107" cy="214897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2" name="Rounded Rectangle 41">
              <a:hlinkClick r:id="rId12" action="ppaction://hlinksldjump"/>
            </p:cNvPr>
            <p:cNvSpPr/>
            <p:nvPr/>
          </p:nvSpPr>
          <p:spPr>
            <a:xfrm>
              <a:off x="7524106" y="780408"/>
              <a:ext cx="860465" cy="225174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বাড়ীর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কাজ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3" name="Rounded Rectangle 42">
              <a:hlinkClick r:id="rId13" action="ppaction://hlinksldjump"/>
            </p:cNvPr>
            <p:cNvSpPr/>
            <p:nvPr/>
          </p:nvSpPr>
          <p:spPr>
            <a:xfrm>
              <a:off x="8382000" y="780407"/>
              <a:ext cx="666107" cy="229029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60959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581400" y="97972"/>
            <a:ext cx="2590800" cy="457200"/>
          </a:xfrm>
          <a:prstGeom prst="roundRect">
            <a:avLst>
              <a:gd name="adj" fmla="val 20833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3600" b="1" kern="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বাস</a:t>
            </a:r>
            <a:r>
              <a:rPr lang="bn-BD" sz="3600" kern="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টপোলজি</a:t>
            </a:r>
            <a:endParaRPr lang="en-US" sz="3600" kern="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50795" y="1981200"/>
            <a:ext cx="7783605" cy="4039559"/>
            <a:chOff x="1257300" y="1981200"/>
            <a:chExt cx="6019800" cy="345440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1257300" y="3657600"/>
              <a:ext cx="5943600" cy="0"/>
            </a:xfrm>
            <a:prstGeom prst="line">
              <a:avLst/>
            </a:prstGeom>
            <a:ln/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40005" dist="22984" dir="5400000" rotWithShape="0">
                <a:srgbClr val="000000">
                  <a:alpha val="45000"/>
                </a:srgbClr>
              </a:outerShdw>
            </a:effectLst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1638300" y="1981200"/>
              <a:ext cx="1219200" cy="1676400"/>
              <a:chOff x="1676400" y="1600200"/>
              <a:chExt cx="1219200" cy="1676400"/>
            </a:xfrm>
          </p:grpSpPr>
          <p:cxnSp>
            <p:nvCxnSpPr>
              <p:cNvPr id="21" name="Straight Arrow Connector 20"/>
              <p:cNvCxnSpPr/>
              <p:nvPr/>
            </p:nvCxnSpPr>
            <p:spPr>
              <a:xfrm flipV="1">
                <a:off x="2286000" y="2743200"/>
                <a:ext cx="0" cy="533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676400" y="1600200"/>
                <a:ext cx="1219200" cy="1219200"/>
              </a:xfrm>
              <a:prstGeom prst="rect">
                <a:avLst/>
              </a:prstGeom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6057900" y="3670300"/>
              <a:ext cx="1219200" cy="1739900"/>
              <a:chOff x="6096000" y="3289300"/>
              <a:chExt cx="1219200" cy="1739900"/>
            </a:xfrm>
          </p:grpSpPr>
          <p:cxnSp>
            <p:nvCxnSpPr>
              <p:cNvPr id="19" name="Straight Arrow Connector 18"/>
              <p:cNvCxnSpPr/>
              <p:nvPr/>
            </p:nvCxnSpPr>
            <p:spPr>
              <a:xfrm>
                <a:off x="6553200" y="3289300"/>
                <a:ext cx="0" cy="5207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3810000"/>
                <a:ext cx="1219200" cy="1219200"/>
              </a:xfrm>
              <a:prstGeom prst="rect">
                <a:avLst/>
              </a:prstGeom>
            </p:spPr>
          </p:pic>
        </p:grpSp>
        <p:grpSp>
          <p:nvGrpSpPr>
            <p:cNvPr id="7" name="Group 6"/>
            <p:cNvGrpSpPr/>
            <p:nvPr/>
          </p:nvGrpSpPr>
          <p:grpSpPr>
            <a:xfrm>
              <a:off x="3556000" y="1981200"/>
              <a:ext cx="1219200" cy="1676400"/>
              <a:chOff x="1676400" y="1600200"/>
              <a:chExt cx="1219200" cy="1676400"/>
            </a:xfrm>
          </p:grpSpPr>
          <p:cxnSp>
            <p:nvCxnSpPr>
              <p:cNvPr id="17" name="Straight Arrow Connector 16"/>
              <p:cNvCxnSpPr/>
              <p:nvPr/>
            </p:nvCxnSpPr>
            <p:spPr>
              <a:xfrm flipV="1">
                <a:off x="2286000" y="2743200"/>
                <a:ext cx="0" cy="533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676400" y="1600200"/>
                <a:ext cx="1219200" cy="1219200"/>
              </a:xfrm>
              <a:prstGeom prst="rect">
                <a:avLst/>
              </a:prstGeom>
            </p:spPr>
          </p:pic>
        </p:grpSp>
        <p:grpSp>
          <p:nvGrpSpPr>
            <p:cNvPr id="8" name="Group 7"/>
            <p:cNvGrpSpPr/>
            <p:nvPr/>
          </p:nvGrpSpPr>
          <p:grpSpPr>
            <a:xfrm>
              <a:off x="5321300" y="1981200"/>
              <a:ext cx="1219200" cy="1676400"/>
              <a:chOff x="1676400" y="1600200"/>
              <a:chExt cx="1219200" cy="1676400"/>
            </a:xfrm>
          </p:grpSpPr>
          <p:cxnSp>
            <p:nvCxnSpPr>
              <p:cNvPr id="15" name="Straight Arrow Connector 14"/>
              <p:cNvCxnSpPr/>
              <p:nvPr/>
            </p:nvCxnSpPr>
            <p:spPr>
              <a:xfrm flipV="1">
                <a:off x="2286000" y="2743200"/>
                <a:ext cx="0" cy="533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676400" y="1600200"/>
                <a:ext cx="1219200" cy="1219200"/>
              </a:xfrm>
              <a:prstGeom prst="rect">
                <a:avLst/>
              </a:prstGeom>
            </p:spPr>
          </p:pic>
        </p:grpSp>
        <p:grpSp>
          <p:nvGrpSpPr>
            <p:cNvPr id="9" name="Group 8"/>
            <p:cNvGrpSpPr/>
            <p:nvPr/>
          </p:nvGrpSpPr>
          <p:grpSpPr>
            <a:xfrm>
              <a:off x="4343400" y="3695700"/>
              <a:ext cx="1219200" cy="1739900"/>
              <a:chOff x="6096000" y="3289300"/>
              <a:chExt cx="1219200" cy="1739900"/>
            </a:xfrm>
          </p:grpSpPr>
          <p:cxnSp>
            <p:nvCxnSpPr>
              <p:cNvPr id="13" name="Straight Arrow Connector 12"/>
              <p:cNvCxnSpPr/>
              <p:nvPr/>
            </p:nvCxnSpPr>
            <p:spPr>
              <a:xfrm>
                <a:off x="6553200" y="3289300"/>
                <a:ext cx="0" cy="5207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3810000"/>
                <a:ext cx="1219200" cy="1219200"/>
              </a:xfrm>
              <a:prstGeom prst="rect">
                <a:avLst/>
              </a:prstGeom>
            </p:spPr>
          </p:pic>
        </p:grpSp>
        <p:grpSp>
          <p:nvGrpSpPr>
            <p:cNvPr id="10" name="Group 9"/>
            <p:cNvGrpSpPr/>
            <p:nvPr/>
          </p:nvGrpSpPr>
          <p:grpSpPr>
            <a:xfrm>
              <a:off x="2552700" y="3657600"/>
              <a:ext cx="1219200" cy="1739900"/>
              <a:chOff x="6096000" y="3289300"/>
              <a:chExt cx="1219200" cy="1739900"/>
            </a:xfrm>
          </p:grpSpPr>
          <p:cxnSp>
            <p:nvCxnSpPr>
              <p:cNvPr id="11" name="Straight Arrow Connector 10"/>
              <p:cNvCxnSpPr/>
              <p:nvPr/>
            </p:nvCxnSpPr>
            <p:spPr>
              <a:xfrm>
                <a:off x="6553200" y="3289300"/>
                <a:ext cx="0" cy="5207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3810000"/>
                <a:ext cx="1219200" cy="1219200"/>
              </a:xfrm>
              <a:prstGeom prst="rect">
                <a:avLst/>
              </a:prstGeom>
            </p:spPr>
          </p:pic>
        </p:grpSp>
      </p:grpSp>
      <p:grpSp>
        <p:nvGrpSpPr>
          <p:cNvPr id="47" name="Group 46"/>
          <p:cNvGrpSpPr/>
          <p:nvPr/>
        </p:nvGrpSpPr>
        <p:grpSpPr>
          <a:xfrm>
            <a:off x="86046" y="609600"/>
            <a:ext cx="8981754" cy="229029"/>
            <a:chOff x="66353" y="780407"/>
            <a:chExt cx="8981754" cy="229029"/>
          </a:xfrm>
        </p:grpSpPr>
        <p:sp>
          <p:nvSpPr>
            <p:cNvPr id="48" name="Rounded Rectangle 47">
              <a:hlinkClick r:id="" action="ppaction://hlinkshowjump?jump=firstslide"/>
            </p:cNvPr>
            <p:cNvSpPr/>
            <p:nvPr/>
          </p:nvSpPr>
          <p:spPr>
            <a:xfrm>
              <a:off x="66353" y="780410"/>
              <a:ext cx="685800" cy="209338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শুভেচ্ছা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9" name="Rounded Rectangle 48">
              <a:hlinkClick r:id="rId3" action="ppaction://hlinksldjump">
                <a:snd r:embed="rId4" name="type.wav"/>
              </a:hlinkClick>
            </p:cNvPr>
            <p:cNvSpPr/>
            <p:nvPr/>
          </p:nvSpPr>
          <p:spPr>
            <a:xfrm>
              <a:off x="762000" y="780410"/>
              <a:ext cx="685800" cy="219612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0" name="Rounded Rectangle 49">
              <a:hlinkClick r:id="rId5" action="ppaction://hlinksldjump"/>
            </p:cNvPr>
            <p:cNvSpPr/>
            <p:nvPr/>
          </p:nvSpPr>
          <p:spPr>
            <a:xfrm>
              <a:off x="1447800" y="780410"/>
              <a:ext cx="916971" cy="212333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প্রেষণা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দান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1" name="Rounded Rectangle 50">
              <a:hlinkClick r:id="rId6" action="ppaction://hlinksldjump"/>
            </p:cNvPr>
            <p:cNvSpPr/>
            <p:nvPr/>
          </p:nvSpPr>
          <p:spPr>
            <a:xfrm>
              <a:off x="2362200" y="780409"/>
              <a:ext cx="990599" cy="229027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ঘোষ</a:t>
              </a:r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না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2" name="Rounded Rectangle 51">
              <a:hlinkClick r:id="rId7" action="ppaction://hlinksldjump"/>
            </p:cNvPr>
            <p:cNvSpPr/>
            <p:nvPr/>
          </p:nvSpPr>
          <p:spPr>
            <a:xfrm>
              <a:off x="3352799" y="780409"/>
              <a:ext cx="688373" cy="215758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3" name="Rounded Rectangle 52">
              <a:hlinkClick r:id="rId8" action="ppaction://hlinksldjump"/>
            </p:cNvPr>
            <p:cNvSpPr/>
            <p:nvPr/>
          </p:nvSpPr>
          <p:spPr>
            <a:xfrm>
              <a:off x="4041173" y="780409"/>
              <a:ext cx="988027" cy="226032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মূল আলোচনা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4" name="Rounded Rectangle 53">
              <a:hlinkClick r:id="rId9" action="ppaction://hlinksldjump"/>
            </p:cNvPr>
            <p:cNvSpPr/>
            <p:nvPr/>
          </p:nvSpPr>
          <p:spPr>
            <a:xfrm>
              <a:off x="5921336" y="780409"/>
              <a:ext cx="916971" cy="218754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একক কাজ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5" name="Rounded Rectangle 54">
              <a:hlinkClick r:id="rId10" action="ppaction://hlinksldjump"/>
            </p:cNvPr>
            <p:cNvSpPr/>
            <p:nvPr/>
          </p:nvSpPr>
          <p:spPr>
            <a:xfrm>
              <a:off x="5006936" y="780408"/>
              <a:ext cx="916971" cy="210191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দলীয়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কাজ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6" name="Rounded Rectangle 55">
              <a:hlinkClick r:id="rId11" action="ppaction://hlinksldjump"/>
            </p:cNvPr>
            <p:cNvSpPr/>
            <p:nvPr/>
          </p:nvSpPr>
          <p:spPr>
            <a:xfrm>
              <a:off x="6858000" y="780410"/>
              <a:ext cx="666107" cy="214897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7" name="Rounded Rectangle 56">
              <a:hlinkClick r:id="rId12" action="ppaction://hlinksldjump"/>
            </p:cNvPr>
            <p:cNvSpPr/>
            <p:nvPr/>
          </p:nvSpPr>
          <p:spPr>
            <a:xfrm>
              <a:off x="7524106" y="780408"/>
              <a:ext cx="860465" cy="225174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বাড়ীর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কাজ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8" name="Rounded Rectangle 57">
              <a:hlinkClick r:id="rId13" action="ppaction://hlinksldjump"/>
            </p:cNvPr>
            <p:cNvSpPr/>
            <p:nvPr/>
          </p:nvSpPr>
          <p:spPr>
            <a:xfrm>
              <a:off x="8382000" y="780407"/>
              <a:ext cx="666107" cy="229029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3" name="Oval Callout 22"/>
          <p:cNvSpPr/>
          <p:nvPr/>
        </p:nvSpPr>
        <p:spPr>
          <a:xfrm>
            <a:off x="7974031" y="3124200"/>
            <a:ext cx="760715" cy="505496"/>
          </a:xfrm>
          <a:prstGeom prst="wedgeEllipseCallout">
            <a:avLst>
              <a:gd name="adj1" fmla="val -38005"/>
              <a:gd name="adj2" fmla="val 991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468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76600" y="76200"/>
            <a:ext cx="3733800" cy="457200"/>
          </a:xfrm>
          <a:prstGeom prst="roundRect">
            <a:avLst>
              <a:gd name="adj" fmla="val 20833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3600" b="1" kern="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বাস</a:t>
            </a:r>
            <a:r>
              <a:rPr lang="bn-BD" sz="3600" kern="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kern="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টপোলজির </a:t>
            </a:r>
            <a:r>
              <a:rPr lang="bn-BD" sz="3600" b="1" kern="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endParaRPr lang="en-US" sz="3600" kern="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990600" y="2995193"/>
            <a:ext cx="6858000" cy="3024607"/>
            <a:chOff x="447618" y="2995193"/>
            <a:chExt cx="7172381" cy="3024607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447618" y="4463017"/>
              <a:ext cx="7081591" cy="0"/>
            </a:xfrm>
            <a:prstGeom prst="line">
              <a:avLst/>
            </a:prstGeom>
            <a:ln/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40005" dist="22984" dir="5400000" rotWithShape="0">
                <a:srgbClr val="000000">
                  <a:alpha val="45000"/>
                </a:srgbClr>
              </a:outerShdw>
            </a:effectLst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901566" y="2995193"/>
              <a:ext cx="1452634" cy="1467824"/>
              <a:chOff x="1676400" y="1600200"/>
              <a:chExt cx="1219200" cy="1676400"/>
            </a:xfrm>
          </p:grpSpPr>
          <p:cxnSp>
            <p:nvCxnSpPr>
              <p:cNvPr id="21" name="Straight Arrow Connector 20"/>
              <p:cNvCxnSpPr/>
              <p:nvPr/>
            </p:nvCxnSpPr>
            <p:spPr>
              <a:xfrm flipV="1">
                <a:off x="2286000" y="2743200"/>
                <a:ext cx="0" cy="533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676400" y="1600200"/>
                <a:ext cx="1219200" cy="1219200"/>
              </a:xfrm>
              <a:prstGeom prst="rect">
                <a:avLst/>
              </a:prstGeom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6167365" y="4474137"/>
              <a:ext cx="1452634" cy="1523423"/>
              <a:chOff x="6096000" y="3289300"/>
              <a:chExt cx="1219200" cy="1739900"/>
            </a:xfrm>
          </p:grpSpPr>
          <p:cxnSp>
            <p:nvCxnSpPr>
              <p:cNvPr id="19" name="Straight Arrow Connector 18"/>
              <p:cNvCxnSpPr/>
              <p:nvPr/>
            </p:nvCxnSpPr>
            <p:spPr>
              <a:xfrm>
                <a:off x="6553200" y="3289300"/>
                <a:ext cx="0" cy="5207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3810000"/>
                <a:ext cx="1219200" cy="1219200"/>
              </a:xfrm>
              <a:prstGeom prst="rect">
                <a:avLst/>
              </a:prstGeom>
            </p:spPr>
          </p:pic>
        </p:grpSp>
        <p:grpSp>
          <p:nvGrpSpPr>
            <p:cNvPr id="7" name="Group 6"/>
            <p:cNvGrpSpPr/>
            <p:nvPr/>
          </p:nvGrpSpPr>
          <p:grpSpPr>
            <a:xfrm>
              <a:off x="3186439" y="2995193"/>
              <a:ext cx="1452634" cy="1467824"/>
              <a:chOff x="1676400" y="1600200"/>
              <a:chExt cx="1219200" cy="1676400"/>
            </a:xfrm>
          </p:grpSpPr>
          <p:cxnSp>
            <p:nvCxnSpPr>
              <p:cNvPr id="17" name="Straight Arrow Connector 16"/>
              <p:cNvCxnSpPr/>
              <p:nvPr/>
            </p:nvCxnSpPr>
            <p:spPr>
              <a:xfrm flipV="1">
                <a:off x="2286000" y="2743200"/>
                <a:ext cx="0" cy="533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676400" y="1600200"/>
                <a:ext cx="1219200" cy="1219200"/>
              </a:xfrm>
              <a:prstGeom prst="rect">
                <a:avLst/>
              </a:prstGeom>
            </p:spPr>
          </p:pic>
        </p:grpSp>
        <p:grpSp>
          <p:nvGrpSpPr>
            <p:cNvPr id="8" name="Group 7"/>
            <p:cNvGrpSpPr/>
            <p:nvPr/>
          </p:nvGrpSpPr>
          <p:grpSpPr>
            <a:xfrm>
              <a:off x="5289732" y="2995193"/>
              <a:ext cx="1452634" cy="1467824"/>
              <a:chOff x="1676400" y="1600200"/>
              <a:chExt cx="1219200" cy="1676400"/>
            </a:xfrm>
          </p:grpSpPr>
          <p:cxnSp>
            <p:nvCxnSpPr>
              <p:cNvPr id="15" name="Straight Arrow Connector 14"/>
              <p:cNvCxnSpPr/>
              <p:nvPr/>
            </p:nvCxnSpPr>
            <p:spPr>
              <a:xfrm flipV="1">
                <a:off x="2286000" y="2743200"/>
                <a:ext cx="0" cy="533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676400" y="1600200"/>
                <a:ext cx="1219200" cy="1219200"/>
              </a:xfrm>
              <a:prstGeom prst="rect">
                <a:avLst/>
              </a:prstGeom>
            </p:spPr>
          </p:pic>
        </p:grpSp>
        <p:grpSp>
          <p:nvGrpSpPr>
            <p:cNvPr id="9" name="Group 8"/>
            <p:cNvGrpSpPr/>
            <p:nvPr/>
          </p:nvGrpSpPr>
          <p:grpSpPr>
            <a:xfrm>
              <a:off x="4124598" y="4496377"/>
              <a:ext cx="1452634" cy="1523423"/>
              <a:chOff x="6096000" y="3289300"/>
              <a:chExt cx="1219200" cy="1739900"/>
            </a:xfrm>
          </p:grpSpPr>
          <p:cxnSp>
            <p:nvCxnSpPr>
              <p:cNvPr id="13" name="Straight Arrow Connector 12"/>
              <p:cNvCxnSpPr/>
              <p:nvPr/>
            </p:nvCxnSpPr>
            <p:spPr>
              <a:xfrm>
                <a:off x="6553200" y="3289300"/>
                <a:ext cx="0" cy="5207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3810000"/>
                <a:ext cx="1219200" cy="1219200"/>
              </a:xfrm>
              <a:prstGeom prst="rect">
                <a:avLst/>
              </a:prstGeom>
            </p:spPr>
          </p:pic>
        </p:grpSp>
        <p:grpSp>
          <p:nvGrpSpPr>
            <p:cNvPr id="10" name="Group 9"/>
            <p:cNvGrpSpPr/>
            <p:nvPr/>
          </p:nvGrpSpPr>
          <p:grpSpPr>
            <a:xfrm>
              <a:off x="1991042" y="4463017"/>
              <a:ext cx="1452634" cy="1523423"/>
              <a:chOff x="6096000" y="3289300"/>
              <a:chExt cx="1219200" cy="1739900"/>
            </a:xfrm>
          </p:grpSpPr>
          <p:cxnSp>
            <p:nvCxnSpPr>
              <p:cNvPr id="11" name="Straight Arrow Connector 10"/>
              <p:cNvCxnSpPr/>
              <p:nvPr/>
            </p:nvCxnSpPr>
            <p:spPr>
              <a:xfrm>
                <a:off x="6553200" y="3289300"/>
                <a:ext cx="0" cy="5207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3810000"/>
                <a:ext cx="1219200" cy="1219200"/>
              </a:xfrm>
              <a:prstGeom prst="rect">
                <a:avLst/>
              </a:prstGeom>
            </p:spPr>
          </p:pic>
        </p:grpSp>
      </p:grpSp>
      <p:grpSp>
        <p:nvGrpSpPr>
          <p:cNvPr id="23" name="Group 22"/>
          <p:cNvGrpSpPr/>
          <p:nvPr/>
        </p:nvGrpSpPr>
        <p:grpSpPr>
          <a:xfrm>
            <a:off x="757166" y="4496377"/>
            <a:ext cx="1452634" cy="1523423"/>
            <a:chOff x="6096000" y="3289300"/>
            <a:chExt cx="1219200" cy="1739900"/>
          </a:xfrm>
        </p:grpSpPr>
        <p:cxnSp>
          <p:nvCxnSpPr>
            <p:cNvPr id="24" name="Straight Arrow Connector 23"/>
            <p:cNvCxnSpPr/>
            <p:nvPr/>
          </p:nvCxnSpPr>
          <p:spPr>
            <a:xfrm>
              <a:off x="6553200" y="3289300"/>
              <a:ext cx="0" cy="5207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96000" y="3810000"/>
              <a:ext cx="1219200" cy="1219200"/>
            </a:xfrm>
            <a:prstGeom prst="rect">
              <a:avLst/>
            </a:prstGeom>
          </p:spPr>
        </p:pic>
      </p:grpSp>
      <p:sp>
        <p:nvSpPr>
          <p:cNvPr id="27" name="Multiply 26"/>
          <p:cNvSpPr/>
          <p:nvPr/>
        </p:nvSpPr>
        <p:spPr>
          <a:xfrm>
            <a:off x="1424650" y="2859692"/>
            <a:ext cx="1242179" cy="1369807"/>
          </a:xfrm>
          <a:prstGeom prst="mathMultiply">
            <a:avLst>
              <a:gd name="adj1" fmla="val 7196"/>
            </a:avLst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7166" y="1143000"/>
            <a:ext cx="74724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 কোন একটি কম্পিউটার নষ্ট হয়ে গেলেও সম্পূর্ণ নেটওয়ার্ক অচল হয়ে যায় না।</a:t>
            </a:r>
          </a:p>
          <a:p>
            <a:endParaRPr lang="en-US" sz="24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 নেটওয়ার্কে কম্পিউটার সংযোজন বা বিয়োজন করার ক্ষেত্রে অন্যান্য কম্পিউটারে কোন প্রভাব পড়েনা।</a:t>
            </a:r>
          </a:p>
          <a:p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86046" y="609600"/>
            <a:ext cx="8981754" cy="229029"/>
            <a:chOff x="66353" y="780407"/>
            <a:chExt cx="8981754" cy="229029"/>
          </a:xfrm>
        </p:grpSpPr>
        <p:sp>
          <p:nvSpPr>
            <p:cNvPr id="41" name="Rounded Rectangle 40">
              <a:hlinkClick r:id="" action="ppaction://hlinkshowjump?jump=firstslide"/>
            </p:cNvPr>
            <p:cNvSpPr/>
            <p:nvPr/>
          </p:nvSpPr>
          <p:spPr>
            <a:xfrm>
              <a:off x="66353" y="780410"/>
              <a:ext cx="685800" cy="209338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শুভেচ্ছা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4" name="Rounded Rectangle 53">
              <a:hlinkClick r:id="rId3" action="ppaction://hlinksldjump">
                <a:snd r:embed="rId4" name="type.wav"/>
              </a:hlinkClick>
            </p:cNvPr>
            <p:cNvSpPr/>
            <p:nvPr/>
          </p:nvSpPr>
          <p:spPr>
            <a:xfrm>
              <a:off x="762000" y="780410"/>
              <a:ext cx="685800" cy="219612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5" name="Rounded Rectangle 54">
              <a:hlinkClick r:id="rId5" action="ppaction://hlinksldjump"/>
            </p:cNvPr>
            <p:cNvSpPr/>
            <p:nvPr/>
          </p:nvSpPr>
          <p:spPr>
            <a:xfrm>
              <a:off x="1447800" y="780410"/>
              <a:ext cx="916971" cy="212333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প্রেষণা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দান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6" name="Rounded Rectangle 55">
              <a:hlinkClick r:id="rId6" action="ppaction://hlinksldjump"/>
            </p:cNvPr>
            <p:cNvSpPr/>
            <p:nvPr/>
          </p:nvSpPr>
          <p:spPr>
            <a:xfrm>
              <a:off x="2362200" y="780409"/>
              <a:ext cx="990599" cy="229027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ঘোষ</a:t>
              </a:r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না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7" name="Rounded Rectangle 56">
              <a:hlinkClick r:id="rId7" action="ppaction://hlinksldjump"/>
            </p:cNvPr>
            <p:cNvSpPr/>
            <p:nvPr/>
          </p:nvSpPr>
          <p:spPr>
            <a:xfrm>
              <a:off x="3352799" y="780409"/>
              <a:ext cx="688373" cy="215758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8" name="Rounded Rectangle 57">
              <a:hlinkClick r:id="rId8" action="ppaction://hlinksldjump"/>
            </p:cNvPr>
            <p:cNvSpPr/>
            <p:nvPr/>
          </p:nvSpPr>
          <p:spPr>
            <a:xfrm>
              <a:off x="4041173" y="780409"/>
              <a:ext cx="988027" cy="226032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মূল আলোচনা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9" name="Rounded Rectangle 58">
              <a:hlinkClick r:id="rId9" action="ppaction://hlinksldjump"/>
            </p:cNvPr>
            <p:cNvSpPr/>
            <p:nvPr/>
          </p:nvSpPr>
          <p:spPr>
            <a:xfrm>
              <a:off x="5921336" y="780409"/>
              <a:ext cx="916971" cy="218754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একক কাজ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0" name="Rounded Rectangle 59">
              <a:hlinkClick r:id="rId10" action="ppaction://hlinksldjump"/>
            </p:cNvPr>
            <p:cNvSpPr/>
            <p:nvPr/>
          </p:nvSpPr>
          <p:spPr>
            <a:xfrm>
              <a:off x="5006936" y="780408"/>
              <a:ext cx="916971" cy="210191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দলীয়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কাজ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1" name="Rounded Rectangle 60">
              <a:hlinkClick r:id="rId11" action="ppaction://hlinksldjump"/>
            </p:cNvPr>
            <p:cNvSpPr/>
            <p:nvPr/>
          </p:nvSpPr>
          <p:spPr>
            <a:xfrm>
              <a:off x="6858000" y="780410"/>
              <a:ext cx="666107" cy="214897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2" name="Rounded Rectangle 61">
              <a:hlinkClick r:id="rId12" action="ppaction://hlinksldjump"/>
            </p:cNvPr>
            <p:cNvSpPr/>
            <p:nvPr/>
          </p:nvSpPr>
          <p:spPr>
            <a:xfrm>
              <a:off x="7524106" y="780408"/>
              <a:ext cx="860465" cy="225174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বাড়ীর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কাজ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3" name="Rounded Rectangle 62">
              <a:hlinkClick r:id="rId13" action="ppaction://hlinksldjump"/>
            </p:cNvPr>
            <p:cNvSpPr/>
            <p:nvPr/>
          </p:nvSpPr>
          <p:spPr>
            <a:xfrm>
              <a:off x="8382000" y="780407"/>
              <a:ext cx="666107" cy="229029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90824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76600" y="76200"/>
            <a:ext cx="3733800" cy="457200"/>
          </a:xfrm>
          <a:prstGeom prst="roundRect">
            <a:avLst>
              <a:gd name="adj" fmla="val 20833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3600" b="1" kern="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বাস</a:t>
            </a:r>
            <a:r>
              <a:rPr lang="bn-BD" sz="3600" kern="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kern="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টপোলজির </a:t>
            </a:r>
            <a:r>
              <a:rPr lang="bn-BD" sz="3600" b="1" kern="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অসুবিধা</a:t>
            </a:r>
            <a:endParaRPr lang="en-US" sz="3600" kern="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66800" y="2286000"/>
            <a:ext cx="6858000" cy="3024607"/>
            <a:chOff x="447618" y="2995193"/>
            <a:chExt cx="7172381" cy="3024607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447618" y="4463017"/>
              <a:ext cx="7081591" cy="0"/>
            </a:xfrm>
            <a:prstGeom prst="line">
              <a:avLst/>
            </a:prstGeom>
            <a:ln/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40005" dist="22984" dir="5400000" rotWithShape="0">
                <a:srgbClr val="000000">
                  <a:alpha val="45000"/>
                </a:srgbClr>
              </a:outerShdw>
            </a:effectLst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901566" y="2995193"/>
              <a:ext cx="1452634" cy="1467824"/>
              <a:chOff x="1676400" y="1600200"/>
              <a:chExt cx="1219200" cy="1676400"/>
            </a:xfrm>
          </p:grpSpPr>
          <p:cxnSp>
            <p:nvCxnSpPr>
              <p:cNvPr id="21" name="Straight Arrow Connector 20"/>
              <p:cNvCxnSpPr/>
              <p:nvPr/>
            </p:nvCxnSpPr>
            <p:spPr>
              <a:xfrm flipV="1">
                <a:off x="2286000" y="2743200"/>
                <a:ext cx="0" cy="533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676400" y="1600200"/>
                <a:ext cx="1219200" cy="1219200"/>
              </a:xfrm>
              <a:prstGeom prst="rect">
                <a:avLst/>
              </a:prstGeom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6167365" y="4474137"/>
              <a:ext cx="1452634" cy="1523423"/>
              <a:chOff x="6096000" y="3289300"/>
              <a:chExt cx="1219200" cy="1739900"/>
            </a:xfrm>
          </p:grpSpPr>
          <p:cxnSp>
            <p:nvCxnSpPr>
              <p:cNvPr id="19" name="Straight Arrow Connector 18"/>
              <p:cNvCxnSpPr/>
              <p:nvPr/>
            </p:nvCxnSpPr>
            <p:spPr>
              <a:xfrm>
                <a:off x="6553200" y="3289300"/>
                <a:ext cx="0" cy="5207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3810000"/>
                <a:ext cx="1219200" cy="1219200"/>
              </a:xfrm>
              <a:prstGeom prst="rect">
                <a:avLst/>
              </a:prstGeom>
            </p:spPr>
          </p:pic>
        </p:grpSp>
        <p:grpSp>
          <p:nvGrpSpPr>
            <p:cNvPr id="7" name="Group 6"/>
            <p:cNvGrpSpPr/>
            <p:nvPr/>
          </p:nvGrpSpPr>
          <p:grpSpPr>
            <a:xfrm>
              <a:off x="3186439" y="2995193"/>
              <a:ext cx="1452634" cy="1467824"/>
              <a:chOff x="1676400" y="1600200"/>
              <a:chExt cx="1219200" cy="1676400"/>
            </a:xfrm>
          </p:grpSpPr>
          <p:cxnSp>
            <p:nvCxnSpPr>
              <p:cNvPr id="17" name="Straight Arrow Connector 16"/>
              <p:cNvCxnSpPr/>
              <p:nvPr/>
            </p:nvCxnSpPr>
            <p:spPr>
              <a:xfrm flipV="1">
                <a:off x="2286000" y="2743200"/>
                <a:ext cx="0" cy="533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676400" y="1600200"/>
                <a:ext cx="1219200" cy="1219200"/>
              </a:xfrm>
              <a:prstGeom prst="rect">
                <a:avLst/>
              </a:prstGeom>
            </p:spPr>
          </p:pic>
        </p:grpSp>
        <p:grpSp>
          <p:nvGrpSpPr>
            <p:cNvPr id="8" name="Group 7"/>
            <p:cNvGrpSpPr/>
            <p:nvPr/>
          </p:nvGrpSpPr>
          <p:grpSpPr>
            <a:xfrm>
              <a:off x="5289732" y="2995193"/>
              <a:ext cx="1452634" cy="1467824"/>
              <a:chOff x="1676400" y="1600200"/>
              <a:chExt cx="1219200" cy="1676400"/>
            </a:xfrm>
          </p:grpSpPr>
          <p:cxnSp>
            <p:nvCxnSpPr>
              <p:cNvPr id="15" name="Straight Arrow Connector 14"/>
              <p:cNvCxnSpPr/>
              <p:nvPr/>
            </p:nvCxnSpPr>
            <p:spPr>
              <a:xfrm flipV="1">
                <a:off x="2286000" y="2743200"/>
                <a:ext cx="0" cy="533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676400" y="1600200"/>
                <a:ext cx="1219200" cy="1219200"/>
              </a:xfrm>
              <a:prstGeom prst="rect">
                <a:avLst/>
              </a:prstGeom>
            </p:spPr>
          </p:pic>
        </p:grpSp>
        <p:grpSp>
          <p:nvGrpSpPr>
            <p:cNvPr id="9" name="Group 8"/>
            <p:cNvGrpSpPr/>
            <p:nvPr/>
          </p:nvGrpSpPr>
          <p:grpSpPr>
            <a:xfrm>
              <a:off x="4124598" y="4496377"/>
              <a:ext cx="1452634" cy="1523423"/>
              <a:chOff x="6096000" y="3289300"/>
              <a:chExt cx="1219200" cy="1739900"/>
            </a:xfrm>
          </p:grpSpPr>
          <p:cxnSp>
            <p:nvCxnSpPr>
              <p:cNvPr id="13" name="Straight Arrow Connector 12"/>
              <p:cNvCxnSpPr/>
              <p:nvPr/>
            </p:nvCxnSpPr>
            <p:spPr>
              <a:xfrm>
                <a:off x="6553200" y="3289300"/>
                <a:ext cx="0" cy="5207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3810000"/>
                <a:ext cx="1219200" cy="1219200"/>
              </a:xfrm>
              <a:prstGeom prst="rect">
                <a:avLst/>
              </a:prstGeom>
            </p:spPr>
          </p:pic>
        </p:grpSp>
        <p:grpSp>
          <p:nvGrpSpPr>
            <p:cNvPr id="10" name="Group 9"/>
            <p:cNvGrpSpPr/>
            <p:nvPr/>
          </p:nvGrpSpPr>
          <p:grpSpPr>
            <a:xfrm>
              <a:off x="1991042" y="4463017"/>
              <a:ext cx="1452634" cy="1523423"/>
              <a:chOff x="6096000" y="3289300"/>
              <a:chExt cx="1219200" cy="1739900"/>
            </a:xfrm>
          </p:grpSpPr>
          <p:cxnSp>
            <p:nvCxnSpPr>
              <p:cNvPr id="11" name="Straight Arrow Connector 10"/>
              <p:cNvCxnSpPr/>
              <p:nvPr/>
            </p:nvCxnSpPr>
            <p:spPr>
              <a:xfrm>
                <a:off x="6553200" y="3289300"/>
                <a:ext cx="0" cy="5207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3810000"/>
                <a:ext cx="1219200" cy="1219200"/>
              </a:xfrm>
              <a:prstGeom prst="rect">
                <a:avLst/>
              </a:prstGeom>
            </p:spPr>
          </p:pic>
        </p:grpSp>
      </p:grpSp>
      <p:grpSp>
        <p:nvGrpSpPr>
          <p:cNvPr id="23" name="Group 22"/>
          <p:cNvGrpSpPr/>
          <p:nvPr/>
        </p:nvGrpSpPr>
        <p:grpSpPr>
          <a:xfrm>
            <a:off x="680966" y="3733800"/>
            <a:ext cx="1452634" cy="1523423"/>
            <a:chOff x="6096000" y="3289300"/>
            <a:chExt cx="1219200" cy="1739900"/>
          </a:xfrm>
        </p:grpSpPr>
        <p:cxnSp>
          <p:nvCxnSpPr>
            <p:cNvPr id="24" name="Straight Arrow Connector 23"/>
            <p:cNvCxnSpPr/>
            <p:nvPr/>
          </p:nvCxnSpPr>
          <p:spPr>
            <a:xfrm>
              <a:off x="6553200" y="3289300"/>
              <a:ext cx="0" cy="5207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96000" y="3810000"/>
              <a:ext cx="1219200" cy="1219200"/>
            </a:xfrm>
            <a:prstGeom prst="rect">
              <a:avLst/>
            </a:prstGeom>
          </p:spPr>
        </p:pic>
      </p:grpSp>
      <p:sp>
        <p:nvSpPr>
          <p:cNvPr id="26" name="Rectangular Callout 25"/>
          <p:cNvSpPr/>
          <p:nvPr/>
        </p:nvSpPr>
        <p:spPr>
          <a:xfrm>
            <a:off x="7315200" y="2286000"/>
            <a:ext cx="1676400" cy="761646"/>
          </a:xfrm>
          <a:prstGeom prst="wedgeRectCallout">
            <a:avLst>
              <a:gd name="adj1" fmla="val -40205"/>
              <a:gd name="adj2" fmla="val 14253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বাস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অপটিক্যাল ফাইবার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Multiply 26"/>
          <p:cNvSpPr/>
          <p:nvPr/>
        </p:nvSpPr>
        <p:spPr>
          <a:xfrm>
            <a:off x="3237053" y="1524896"/>
            <a:ext cx="3032880" cy="4417807"/>
          </a:xfrm>
          <a:prstGeom prst="mathMultiply">
            <a:avLst>
              <a:gd name="adj1" fmla="val 7196"/>
            </a:avLst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8" name="Multiply 27"/>
          <p:cNvSpPr/>
          <p:nvPr/>
        </p:nvSpPr>
        <p:spPr>
          <a:xfrm>
            <a:off x="3447066" y="3277143"/>
            <a:ext cx="889152" cy="943716"/>
          </a:xfrm>
          <a:prstGeom prst="mathMultiply">
            <a:avLst>
              <a:gd name="adj1" fmla="val 7196"/>
            </a:avLst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0966" y="1219200"/>
            <a:ext cx="7624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 বাস বা তার নষ্ট হয়ে গেলে সম্পূর্ণ নেটওয়ার্ক নষ্ট হয়ে যায়।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86046" y="609600"/>
            <a:ext cx="8981754" cy="229029"/>
            <a:chOff x="66353" y="780407"/>
            <a:chExt cx="8981754" cy="229029"/>
          </a:xfrm>
        </p:grpSpPr>
        <p:sp>
          <p:nvSpPr>
            <p:cNvPr id="55" name="Rounded Rectangle 54">
              <a:hlinkClick r:id="" action="ppaction://hlinkshowjump?jump=firstslide"/>
            </p:cNvPr>
            <p:cNvSpPr/>
            <p:nvPr/>
          </p:nvSpPr>
          <p:spPr>
            <a:xfrm>
              <a:off x="66353" y="780410"/>
              <a:ext cx="685800" cy="209338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শুভেচ্ছা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6" name="Rounded Rectangle 55">
              <a:hlinkClick r:id="rId3" action="ppaction://hlinksldjump">
                <a:snd r:embed="rId4" name="type.wav"/>
              </a:hlinkClick>
            </p:cNvPr>
            <p:cNvSpPr/>
            <p:nvPr/>
          </p:nvSpPr>
          <p:spPr>
            <a:xfrm>
              <a:off x="762000" y="780410"/>
              <a:ext cx="685800" cy="219612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7" name="Rounded Rectangle 56">
              <a:hlinkClick r:id="rId5" action="ppaction://hlinksldjump"/>
            </p:cNvPr>
            <p:cNvSpPr/>
            <p:nvPr/>
          </p:nvSpPr>
          <p:spPr>
            <a:xfrm>
              <a:off x="1447800" y="780410"/>
              <a:ext cx="916971" cy="212333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প্রেষণা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দান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8" name="Rounded Rectangle 57">
              <a:hlinkClick r:id="rId6" action="ppaction://hlinksldjump"/>
            </p:cNvPr>
            <p:cNvSpPr/>
            <p:nvPr/>
          </p:nvSpPr>
          <p:spPr>
            <a:xfrm>
              <a:off x="2362200" y="780409"/>
              <a:ext cx="990599" cy="229027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ঘোষ</a:t>
              </a:r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না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9" name="Rounded Rectangle 58">
              <a:hlinkClick r:id="rId7" action="ppaction://hlinksldjump"/>
            </p:cNvPr>
            <p:cNvSpPr/>
            <p:nvPr/>
          </p:nvSpPr>
          <p:spPr>
            <a:xfrm>
              <a:off x="3352799" y="780409"/>
              <a:ext cx="688373" cy="215758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0" name="Rounded Rectangle 59">
              <a:hlinkClick r:id="rId8" action="ppaction://hlinksldjump"/>
            </p:cNvPr>
            <p:cNvSpPr/>
            <p:nvPr/>
          </p:nvSpPr>
          <p:spPr>
            <a:xfrm>
              <a:off x="4041173" y="780409"/>
              <a:ext cx="988027" cy="226032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মূল আলোচনা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1" name="Rounded Rectangle 60">
              <a:hlinkClick r:id="rId9" action="ppaction://hlinksldjump"/>
            </p:cNvPr>
            <p:cNvSpPr/>
            <p:nvPr/>
          </p:nvSpPr>
          <p:spPr>
            <a:xfrm>
              <a:off x="5921336" y="780409"/>
              <a:ext cx="916971" cy="218754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একক কাজ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2" name="Rounded Rectangle 61">
              <a:hlinkClick r:id="rId10" action="ppaction://hlinksldjump"/>
            </p:cNvPr>
            <p:cNvSpPr/>
            <p:nvPr/>
          </p:nvSpPr>
          <p:spPr>
            <a:xfrm>
              <a:off x="5006936" y="780408"/>
              <a:ext cx="916971" cy="210191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দলীয়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কাজ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3" name="Rounded Rectangle 62">
              <a:hlinkClick r:id="rId11" action="ppaction://hlinksldjump"/>
            </p:cNvPr>
            <p:cNvSpPr/>
            <p:nvPr/>
          </p:nvSpPr>
          <p:spPr>
            <a:xfrm>
              <a:off x="6858000" y="780410"/>
              <a:ext cx="666107" cy="214897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4" name="Rounded Rectangle 63">
              <a:hlinkClick r:id="rId12" action="ppaction://hlinksldjump"/>
            </p:cNvPr>
            <p:cNvSpPr/>
            <p:nvPr/>
          </p:nvSpPr>
          <p:spPr>
            <a:xfrm>
              <a:off x="7524106" y="780408"/>
              <a:ext cx="860465" cy="225174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বাড়ীর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কাজ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5" name="Rounded Rectangle 64">
              <a:hlinkClick r:id="rId13" action="ppaction://hlinksldjump"/>
            </p:cNvPr>
            <p:cNvSpPr/>
            <p:nvPr/>
          </p:nvSpPr>
          <p:spPr>
            <a:xfrm>
              <a:off x="8382000" y="780407"/>
              <a:ext cx="666107" cy="229029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4519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52600" y="1968500"/>
            <a:ext cx="5458146" cy="3822700"/>
            <a:chOff x="1981200" y="1511300"/>
            <a:chExt cx="4343400" cy="3822700"/>
          </a:xfrm>
        </p:grpSpPr>
        <p:grpSp>
          <p:nvGrpSpPr>
            <p:cNvPr id="5" name="Group 4"/>
            <p:cNvGrpSpPr/>
            <p:nvPr/>
          </p:nvGrpSpPr>
          <p:grpSpPr>
            <a:xfrm>
              <a:off x="2438400" y="2286000"/>
              <a:ext cx="2895600" cy="2209800"/>
              <a:chOff x="2590800" y="2552700"/>
              <a:chExt cx="2514600" cy="1790700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2590800" y="2590800"/>
                <a:ext cx="0" cy="17526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V="1">
                <a:off x="2590800" y="2590800"/>
                <a:ext cx="2514600" cy="381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5105400" y="2552700"/>
                <a:ext cx="0" cy="17526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2590800" y="4286250"/>
                <a:ext cx="2514600" cy="381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2603500" y="2667000"/>
                <a:ext cx="2501900" cy="161925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V="1">
                <a:off x="2603500" y="2590800"/>
                <a:ext cx="2501900" cy="173355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105400" y="4038600"/>
              <a:ext cx="1219200" cy="12192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76800" y="1511300"/>
              <a:ext cx="1219200" cy="12192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981200" y="4114800"/>
              <a:ext cx="1219200" cy="12192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981200" y="1600200"/>
              <a:ext cx="1219200" cy="1219200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248293" y="115318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সকল কম্পিউটার একটি অন্যটির সাথে সরাসরি সংযুক্ত থাকে।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276600" y="76200"/>
            <a:ext cx="2819400" cy="457200"/>
          </a:xfrm>
          <a:prstGeom prst="roundRect">
            <a:avLst>
              <a:gd name="adj" fmla="val 20833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3600" kern="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মেশ টপোলজি</a:t>
            </a:r>
            <a:endParaRPr lang="en-US" sz="3600" kern="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86046" y="609600"/>
            <a:ext cx="8981754" cy="229029"/>
            <a:chOff x="66353" y="780407"/>
            <a:chExt cx="8981754" cy="229029"/>
          </a:xfrm>
        </p:grpSpPr>
        <p:sp>
          <p:nvSpPr>
            <p:cNvPr id="30" name="Rounded Rectangle 29">
              <a:hlinkClick r:id="" action="ppaction://hlinkshowjump?jump=firstslide"/>
            </p:cNvPr>
            <p:cNvSpPr/>
            <p:nvPr/>
          </p:nvSpPr>
          <p:spPr>
            <a:xfrm>
              <a:off x="66353" y="780410"/>
              <a:ext cx="685800" cy="209338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শুভেচ্ছা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1" name="Rounded Rectangle 30">
              <a:hlinkClick r:id="rId3" action="ppaction://hlinksldjump">
                <a:snd r:embed="rId4" name="type.wav"/>
              </a:hlinkClick>
            </p:cNvPr>
            <p:cNvSpPr/>
            <p:nvPr/>
          </p:nvSpPr>
          <p:spPr>
            <a:xfrm>
              <a:off x="762000" y="780410"/>
              <a:ext cx="685800" cy="219612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2" name="Rounded Rectangle 31">
              <a:hlinkClick r:id="rId5" action="ppaction://hlinksldjump"/>
            </p:cNvPr>
            <p:cNvSpPr/>
            <p:nvPr/>
          </p:nvSpPr>
          <p:spPr>
            <a:xfrm>
              <a:off x="1447800" y="780410"/>
              <a:ext cx="916971" cy="212333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প্রেষণা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দান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3" name="Rounded Rectangle 32">
              <a:hlinkClick r:id="rId6" action="ppaction://hlinksldjump"/>
            </p:cNvPr>
            <p:cNvSpPr/>
            <p:nvPr/>
          </p:nvSpPr>
          <p:spPr>
            <a:xfrm>
              <a:off x="2362200" y="780409"/>
              <a:ext cx="990599" cy="229027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ঘোষ</a:t>
              </a:r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না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4" name="Rounded Rectangle 33">
              <a:hlinkClick r:id="rId7" action="ppaction://hlinksldjump"/>
            </p:cNvPr>
            <p:cNvSpPr/>
            <p:nvPr/>
          </p:nvSpPr>
          <p:spPr>
            <a:xfrm>
              <a:off x="3352799" y="780409"/>
              <a:ext cx="688373" cy="215758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5" name="Rounded Rectangle 34">
              <a:hlinkClick r:id="rId8" action="ppaction://hlinksldjump"/>
            </p:cNvPr>
            <p:cNvSpPr/>
            <p:nvPr/>
          </p:nvSpPr>
          <p:spPr>
            <a:xfrm>
              <a:off x="4041173" y="780409"/>
              <a:ext cx="988027" cy="226032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মূল আলোচনা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6" name="Rounded Rectangle 35">
              <a:hlinkClick r:id="rId9" action="ppaction://hlinksldjump"/>
            </p:cNvPr>
            <p:cNvSpPr/>
            <p:nvPr/>
          </p:nvSpPr>
          <p:spPr>
            <a:xfrm>
              <a:off x="5921336" y="780409"/>
              <a:ext cx="916971" cy="218754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একক কাজ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7" name="Rounded Rectangle 36">
              <a:hlinkClick r:id="rId10" action="ppaction://hlinksldjump"/>
            </p:cNvPr>
            <p:cNvSpPr/>
            <p:nvPr/>
          </p:nvSpPr>
          <p:spPr>
            <a:xfrm>
              <a:off x="5006936" y="780408"/>
              <a:ext cx="916971" cy="210191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দলীয়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কাজ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8" name="Rounded Rectangle 37">
              <a:hlinkClick r:id="rId11" action="ppaction://hlinksldjump"/>
            </p:cNvPr>
            <p:cNvSpPr/>
            <p:nvPr/>
          </p:nvSpPr>
          <p:spPr>
            <a:xfrm>
              <a:off x="6858000" y="780410"/>
              <a:ext cx="666107" cy="214897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9" name="Rounded Rectangle 38">
              <a:hlinkClick r:id="rId12" action="ppaction://hlinksldjump"/>
            </p:cNvPr>
            <p:cNvSpPr/>
            <p:nvPr/>
          </p:nvSpPr>
          <p:spPr>
            <a:xfrm>
              <a:off x="7524106" y="780408"/>
              <a:ext cx="860465" cy="225174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বাড়ীর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কাজ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0" name="Rounded Rectangle 39">
              <a:hlinkClick r:id="rId13" action="ppaction://hlinksldjump"/>
            </p:cNvPr>
            <p:cNvSpPr/>
            <p:nvPr/>
          </p:nvSpPr>
          <p:spPr>
            <a:xfrm>
              <a:off x="8382000" y="780407"/>
              <a:ext cx="666107" cy="229029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80320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30" y="1066800"/>
            <a:ext cx="8872870" cy="51207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589609">
            <a:off x="-45367" y="869223"/>
            <a:ext cx="3087775" cy="3087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116059" flipH="1">
            <a:off x="6610374" y="898587"/>
            <a:ext cx="2466459" cy="3138016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86046" y="609600"/>
            <a:ext cx="8981754" cy="229029"/>
            <a:chOff x="66353" y="780407"/>
            <a:chExt cx="8981754" cy="229029"/>
          </a:xfrm>
        </p:grpSpPr>
        <p:sp>
          <p:nvSpPr>
            <p:cNvPr id="19" name="Rounded Rectangle 18">
              <a:hlinkClick r:id="" action="ppaction://hlinkshowjump?jump=firstslide"/>
            </p:cNvPr>
            <p:cNvSpPr/>
            <p:nvPr/>
          </p:nvSpPr>
          <p:spPr>
            <a:xfrm>
              <a:off x="66353" y="780410"/>
              <a:ext cx="685800" cy="209338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শুভেচ্ছা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Rounded Rectangle 19">
              <a:hlinkClick r:id="rId5" action="ppaction://hlinksldjump">
                <a:snd r:embed="rId6" name="type.wav"/>
              </a:hlinkClick>
            </p:cNvPr>
            <p:cNvSpPr/>
            <p:nvPr/>
          </p:nvSpPr>
          <p:spPr>
            <a:xfrm>
              <a:off x="762000" y="780410"/>
              <a:ext cx="685800" cy="219612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Rounded Rectangle 20">
              <a:hlinkClick r:id="rId7" action="ppaction://hlinksldjump"/>
            </p:cNvPr>
            <p:cNvSpPr/>
            <p:nvPr/>
          </p:nvSpPr>
          <p:spPr>
            <a:xfrm>
              <a:off x="1447800" y="780410"/>
              <a:ext cx="916971" cy="212333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প্রেষণা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দান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4" name="Rounded Rectangle 33">
              <a:hlinkClick r:id="rId8" action="ppaction://hlinksldjump"/>
            </p:cNvPr>
            <p:cNvSpPr/>
            <p:nvPr/>
          </p:nvSpPr>
          <p:spPr>
            <a:xfrm>
              <a:off x="2362200" y="780409"/>
              <a:ext cx="990599" cy="229027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ঘোষ</a:t>
              </a:r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না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5" name="Rounded Rectangle 34">
              <a:hlinkClick r:id="rId9" action="ppaction://hlinksldjump"/>
            </p:cNvPr>
            <p:cNvSpPr/>
            <p:nvPr/>
          </p:nvSpPr>
          <p:spPr>
            <a:xfrm>
              <a:off x="3352799" y="780409"/>
              <a:ext cx="688373" cy="215758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6" name="Rounded Rectangle 35">
              <a:hlinkClick r:id="rId10" action="ppaction://hlinksldjump"/>
            </p:cNvPr>
            <p:cNvSpPr/>
            <p:nvPr/>
          </p:nvSpPr>
          <p:spPr>
            <a:xfrm>
              <a:off x="4041173" y="780409"/>
              <a:ext cx="988027" cy="226032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মূল আলোচনা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7" name="Rounded Rectangle 36">
              <a:hlinkClick r:id="rId11" action="ppaction://hlinksldjump"/>
            </p:cNvPr>
            <p:cNvSpPr/>
            <p:nvPr/>
          </p:nvSpPr>
          <p:spPr>
            <a:xfrm>
              <a:off x="5921336" y="780409"/>
              <a:ext cx="916971" cy="218754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একক কাজ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8" name="Rounded Rectangle 37">
              <a:hlinkClick r:id="rId12" action="ppaction://hlinksldjump"/>
            </p:cNvPr>
            <p:cNvSpPr/>
            <p:nvPr/>
          </p:nvSpPr>
          <p:spPr>
            <a:xfrm>
              <a:off x="5006936" y="780408"/>
              <a:ext cx="916971" cy="210191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দলীয়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কাজ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9" name="Rounded Rectangle 38">
              <a:hlinkClick r:id="rId13" action="ppaction://hlinksldjump"/>
            </p:cNvPr>
            <p:cNvSpPr/>
            <p:nvPr/>
          </p:nvSpPr>
          <p:spPr>
            <a:xfrm>
              <a:off x="6858000" y="780410"/>
              <a:ext cx="666107" cy="214897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0" name="Rounded Rectangle 39">
              <a:hlinkClick r:id="rId14" action="ppaction://hlinksldjump"/>
            </p:cNvPr>
            <p:cNvSpPr/>
            <p:nvPr/>
          </p:nvSpPr>
          <p:spPr>
            <a:xfrm>
              <a:off x="7524106" y="780408"/>
              <a:ext cx="860465" cy="225174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বাড়ীর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কাজ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1" name="Rounded Rectangle 40">
              <a:hlinkClick r:id="rId15" action="ppaction://hlinksldjump"/>
            </p:cNvPr>
            <p:cNvSpPr/>
            <p:nvPr/>
          </p:nvSpPr>
          <p:spPr>
            <a:xfrm>
              <a:off x="8382000" y="780407"/>
              <a:ext cx="666107" cy="229029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4114800" y="97971"/>
            <a:ext cx="2971800" cy="4572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bn-BD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9854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autoRev="1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1375 -0.00325 L -0.12917 -0.003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079666" y="2185878"/>
            <a:ext cx="5768934" cy="3833921"/>
            <a:chOff x="1981200" y="1511300"/>
            <a:chExt cx="4343400" cy="3822700"/>
          </a:xfrm>
        </p:grpSpPr>
        <p:grpSp>
          <p:nvGrpSpPr>
            <p:cNvPr id="4" name="Group 3"/>
            <p:cNvGrpSpPr/>
            <p:nvPr/>
          </p:nvGrpSpPr>
          <p:grpSpPr>
            <a:xfrm>
              <a:off x="2438400" y="2286000"/>
              <a:ext cx="2895601" cy="2209800"/>
              <a:chOff x="2590800" y="2552700"/>
              <a:chExt cx="2514601" cy="1790700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2590800" y="2590800"/>
                <a:ext cx="0" cy="17526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2590800" y="2590800"/>
                <a:ext cx="2514600" cy="381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105400" y="2552700"/>
                <a:ext cx="0" cy="17526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2590800" y="4286250"/>
                <a:ext cx="2514600" cy="381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2603500" y="2667000"/>
                <a:ext cx="2501900" cy="161925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2603500" y="2590800"/>
                <a:ext cx="2501901" cy="173355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105400" y="4038600"/>
              <a:ext cx="1219200" cy="1219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76800" y="1511300"/>
              <a:ext cx="1219200" cy="12192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981200" y="4114800"/>
              <a:ext cx="1219200" cy="12192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981200" y="1600200"/>
              <a:ext cx="1219200" cy="1219200"/>
            </a:xfrm>
            <a:prstGeom prst="rect">
              <a:avLst/>
            </a:prstGeom>
          </p:spPr>
        </p:pic>
      </p:grpSp>
      <p:sp>
        <p:nvSpPr>
          <p:cNvPr id="15" name="Multiply 14"/>
          <p:cNvSpPr/>
          <p:nvPr/>
        </p:nvSpPr>
        <p:spPr>
          <a:xfrm>
            <a:off x="2301120" y="2211593"/>
            <a:ext cx="1242179" cy="1369807"/>
          </a:xfrm>
          <a:prstGeom prst="mathMultiply">
            <a:avLst>
              <a:gd name="adj1" fmla="val 7196"/>
            </a:avLst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3308" y="923246"/>
            <a:ext cx="86220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কেনো কম্পিউটার নষ্ট হয়ে গেলেও অন্য কম্পিউটারগুলো নিজেদের  মধ্যে  ডেটা  আদান প্রদান করতে পারে । 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3276600" y="76200"/>
            <a:ext cx="3505200" cy="457200"/>
          </a:xfrm>
          <a:prstGeom prst="roundRect">
            <a:avLst>
              <a:gd name="adj" fmla="val 20833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3600" kern="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মেশ টপোলজির সুবিধা</a:t>
            </a:r>
            <a:endParaRPr lang="en-US" sz="3600" kern="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86046" y="609600"/>
            <a:ext cx="8981754" cy="229029"/>
            <a:chOff x="66353" y="780407"/>
            <a:chExt cx="8981754" cy="229029"/>
          </a:xfrm>
        </p:grpSpPr>
        <p:sp>
          <p:nvSpPr>
            <p:cNvPr id="43" name="Rounded Rectangle 42">
              <a:hlinkClick r:id="" action="ppaction://hlinkshowjump?jump=firstslide"/>
            </p:cNvPr>
            <p:cNvSpPr/>
            <p:nvPr/>
          </p:nvSpPr>
          <p:spPr>
            <a:xfrm>
              <a:off x="66353" y="780410"/>
              <a:ext cx="685800" cy="209338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শুভেচ্ছা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4" name="Rounded Rectangle 43">
              <a:hlinkClick r:id="rId3" action="ppaction://hlinksldjump">
                <a:snd r:embed="rId4" name="type.wav"/>
              </a:hlinkClick>
            </p:cNvPr>
            <p:cNvSpPr/>
            <p:nvPr/>
          </p:nvSpPr>
          <p:spPr>
            <a:xfrm>
              <a:off x="762000" y="780410"/>
              <a:ext cx="685800" cy="219612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5" name="Rounded Rectangle 44">
              <a:hlinkClick r:id="rId5" action="ppaction://hlinksldjump"/>
            </p:cNvPr>
            <p:cNvSpPr/>
            <p:nvPr/>
          </p:nvSpPr>
          <p:spPr>
            <a:xfrm>
              <a:off x="1447800" y="780410"/>
              <a:ext cx="916971" cy="212333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প্রেষণা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দান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6" name="Rounded Rectangle 45">
              <a:hlinkClick r:id="rId6" action="ppaction://hlinksldjump"/>
            </p:cNvPr>
            <p:cNvSpPr/>
            <p:nvPr/>
          </p:nvSpPr>
          <p:spPr>
            <a:xfrm>
              <a:off x="2362200" y="780409"/>
              <a:ext cx="990599" cy="229027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ঘোষ</a:t>
              </a:r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না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7" name="Rounded Rectangle 46">
              <a:hlinkClick r:id="rId7" action="ppaction://hlinksldjump"/>
            </p:cNvPr>
            <p:cNvSpPr/>
            <p:nvPr/>
          </p:nvSpPr>
          <p:spPr>
            <a:xfrm>
              <a:off x="3352799" y="780409"/>
              <a:ext cx="688373" cy="215758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8" name="Rounded Rectangle 47">
              <a:hlinkClick r:id="rId8" action="ppaction://hlinksldjump"/>
            </p:cNvPr>
            <p:cNvSpPr/>
            <p:nvPr/>
          </p:nvSpPr>
          <p:spPr>
            <a:xfrm>
              <a:off x="4041173" y="780409"/>
              <a:ext cx="988027" cy="226032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মূল আলোচনা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9" name="Rounded Rectangle 48">
              <a:hlinkClick r:id="rId9" action="ppaction://hlinksldjump"/>
            </p:cNvPr>
            <p:cNvSpPr/>
            <p:nvPr/>
          </p:nvSpPr>
          <p:spPr>
            <a:xfrm>
              <a:off x="5921336" y="780409"/>
              <a:ext cx="916971" cy="218754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একক কাজ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0" name="Rounded Rectangle 49">
              <a:hlinkClick r:id="rId10" action="ppaction://hlinksldjump"/>
            </p:cNvPr>
            <p:cNvSpPr/>
            <p:nvPr/>
          </p:nvSpPr>
          <p:spPr>
            <a:xfrm>
              <a:off x="5006936" y="780408"/>
              <a:ext cx="916971" cy="210191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দলীয়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কাজ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1" name="Rounded Rectangle 50">
              <a:hlinkClick r:id="rId11" action="ppaction://hlinksldjump"/>
            </p:cNvPr>
            <p:cNvSpPr/>
            <p:nvPr/>
          </p:nvSpPr>
          <p:spPr>
            <a:xfrm>
              <a:off x="6858000" y="780410"/>
              <a:ext cx="666107" cy="214897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2" name="Rounded Rectangle 51">
              <a:hlinkClick r:id="rId12" action="ppaction://hlinksldjump"/>
            </p:cNvPr>
            <p:cNvSpPr/>
            <p:nvPr/>
          </p:nvSpPr>
          <p:spPr>
            <a:xfrm>
              <a:off x="7524106" y="780408"/>
              <a:ext cx="860465" cy="225174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বাড়ীর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কাজ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3" name="Rounded Rectangle 52">
              <a:hlinkClick r:id="rId13" action="ppaction://hlinksldjump"/>
            </p:cNvPr>
            <p:cNvSpPr/>
            <p:nvPr/>
          </p:nvSpPr>
          <p:spPr>
            <a:xfrm>
              <a:off x="8382000" y="780407"/>
              <a:ext cx="666107" cy="229029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6514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664" y="1295400"/>
            <a:ext cx="3618536" cy="3352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9272" y="4876800"/>
            <a:ext cx="377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নেটওয়ার্ক স্থাপন করা কঠিন ও অধিক তারের প্রয়োজন হয় ।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3400" y="1524000"/>
            <a:ext cx="4346221" cy="2873829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521200" y="5029200"/>
            <a:ext cx="393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নেটওয়ার্ক তৈরিতে খরচ বেশী ।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276600" y="152400"/>
            <a:ext cx="3914453" cy="381000"/>
          </a:xfrm>
          <a:prstGeom prst="roundRect">
            <a:avLst>
              <a:gd name="adj" fmla="val 20833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3600" kern="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মেশ টপোলজির অসুবিধা </a:t>
            </a:r>
            <a:endParaRPr lang="en-US" sz="3600" kern="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86046" y="609600"/>
            <a:ext cx="8981754" cy="229029"/>
            <a:chOff x="66353" y="780407"/>
            <a:chExt cx="8981754" cy="229029"/>
          </a:xfrm>
        </p:grpSpPr>
        <p:sp>
          <p:nvSpPr>
            <p:cNvPr id="33" name="Rounded Rectangle 32">
              <a:hlinkClick r:id="" action="ppaction://hlinkshowjump?jump=firstslide"/>
            </p:cNvPr>
            <p:cNvSpPr/>
            <p:nvPr/>
          </p:nvSpPr>
          <p:spPr>
            <a:xfrm>
              <a:off x="66353" y="780410"/>
              <a:ext cx="685800" cy="209338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শুভেচ্ছা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4" name="Rounded Rectangle 33">
              <a:hlinkClick r:id="rId4" action="ppaction://hlinksldjump">
                <a:snd r:embed="rId5" name="type.wav"/>
              </a:hlinkClick>
            </p:cNvPr>
            <p:cNvSpPr/>
            <p:nvPr/>
          </p:nvSpPr>
          <p:spPr>
            <a:xfrm>
              <a:off x="762000" y="780410"/>
              <a:ext cx="685800" cy="219612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5" name="Rounded Rectangle 34">
              <a:hlinkClick r:id="rId6" action="ppaction://hlinksldjump"/>
            </p:cNvPr>
            <p:cNvSpPr/>
            <p:nvPr/>
          </p:nvSpPr>
          <p:spPr>
            <a:xfrm>
              <a:off x="1447800" y="780410"/>
              <a:ext cx="916971" cy="212333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প্রেষণা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দান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6" name="Rounded Rectangle 35">
              <a:hlinkClick r:id="rId7" action="ppaction://hlinksldjump"/>
            </p:cNvPr>
            <p:cNvSpPr/>
            <p:nvPr/>
          </p:nvSpPr>
          <p:spPr>
            <a:xfrm>
              <a:off x="2362200" y="780409"/>
              <a:ext cx="990599" cy="229027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ঘোষ</a:t>
              </a:r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না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7" name="Rounded Rectangle 36">
              <a:hlinkClick r:id="rId8" action="ppaction://hlinksldjump"/>
            </p:cNvPr>
            <p:cNvSpPr/>
            <p:nvPr/>
          </p:nvSpPr>
          <p:spPr>
            <a:xfrm>
              <a:off x="3352799" y="780409"/>
              <a:ext cx="688373" cy="215758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8" name="Rounded Rectangle 37">
              <a:hlinkClick r:id="rId9" action="ppaction://hlinksldjump"/>
            </p:cNvPr>
            <p:cNvSpPr/>
            <p:nvPr/>
          </p:nvSpPr>
          <p:spPr>
            <a:xfrm>
              <a:off x="4041173" y="780409"/>
              <a:ext cx="988027" cy="226032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মূল আলোচনা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9" name="Rounded Rectangle 38">
              <a:hlinkClick r:id="rId10" action="ppaction://hlinksldjump"/>
            </p:cNvPr>
            <p:cNvSpPr/>
            <p:nvPr/>
          </p:nvSpPr>
          <p:spPr>
            <a:xfrm>
              <a:off x="5921336" y="780409"/>
              <a:ext cx="916971" cy="218754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একক কাজ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0" name="Rounded Rectangle 39">
              <a:hlinkClick r:id="rId11" action="ppaction://hlinksldjump"/>
            </p:cNvPr>
            <p:cNvSpPr/>
            <p:nvPr/>
          </p:nvSpPr>
          <p:spPr>
            <a:xfrm>
              <a:off x="5006936" y="780408"/>
              <a:ext cx="916971" cy="210191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দলীয়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কাজ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1" name="Rounded Rectangle 40">
              <a:hlinkClick r:id="rId12" action="ppaction://hlinksldjump"/>
            </p:cNvPr>
            <p:cNvSpPr/>
            <p:nvPr/>
          </p:nvSpPr>
          <p:spPr>
            <a:xfrm>
              <a:off x="6858000" y="780410"/>
              <a:ext cx="666107" cy="214897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2" name="Rounded Rectangle 41">
              <a:hlinkClick r:id="rId13" action="ppaction://hlinksldjump"/>
            </p:cNvPr>
            <p:cNvSpPr/>
            <p:nvPr/>
          </p:nvSpPr>
          <p:spPr>
            <a:xfrm>
              <a:off x="7524106" y="780408"/>
              <a:ext cx="860465" cy="225174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বাড়ীর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কাজ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3" name="Rounded Rectangle 42">
              <a:hlinkClick r:id="rId14" action="ppaction://hlinksldjump"/>
            </p:cNvPr>
            <p:cNvSpPr/>
            <p:nvPr/>
          </p:nvSpPr>
          <p:spPr>
            <a:xfrm>
              <a:off x="8382000" y="780407"/>
              <a:ext cx="666107" cy="229029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05160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1219200"/>
            <a:ext cx="6733572" cy="4895266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3719058" y="152400"/>
            <a:ext cx="2211085" cy="381000"/>
          </a:xfrm>
          <a:prstGeom prst="roundRect">
            <a:avLst>
              <a:gd name="adj" fmla="val 20833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kern="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ট্রি</a:t>
            </a:r>
            <a:r>
              <a:rPr lang="bn-BD" sz="3600" kern="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টপোল</a:t>
            </a:r>
            <a:r>
              <a:rPr lang="en-US" sz="3600" kern="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জি</a:t>
            </a:r>
            <a:r>
              <a:rPr lang="en-US" sz="3600" kern="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86046" y="609600"/>
            <a:ext cx="8981754" cy="229029"/>
            <a:chOff x="66353" y="780407"/>
            <a:chExt cx="8981754" cy="229029"/>
          </a:xfrm>
        </p:grpSpPr>
        <p:sp>
          <p:nvSpPr>
            <p:cNvPr id="30" name="Rounded Rectangle 29">
              <a:hlinkClick r:id="" action="ppaction://hlinkshowjump?jump=firstslide"/>
            </p:cNvPr>
            <p:cNvSpPr/>
            <p:nvPr/>
          </p:nvSpPr>
          <p:spPr>
            <a:xfrm>
              <a:off x="66353" y="780410"/>
              <a:ext cx="685800" cy="209338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শুভেচ্ছা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1" name="Rounded Rectangle 30">
              <a:hlinkClick r:id="rId3" action="ppaction://hlinksldjump">
                <a:snd r:embed="rId4" name="type.wav"/>
              </a:hlinkClick>
            </p:cNvPr>
            <p:cNvSpPr/>
            <p:nvPr/>
          </p:nvSpPr>
          <p:spPr>
            <a:xfrm>
              <a:off x="762000" y="780410"/>
              <a:ext cx="685800" cy="219612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2" name="Rounded Rectangle 31">
              <a:hlinkClick r:id="rId5" action="ppaction://hlinksldjump"/>
            </p:cNvPr>
            <p:cNvSpPr/>
            <p:nvPr/>
          </p:nvSpPr>
          <p:spPr>
            <a:xfrm>
              <a:off x="1447800" y="780410"/>
              <a:ext cx="916971" cy="212333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প্রেষণা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দান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3" name="Rounded Rectangle 32">
              <a:hlinkClick r:id="rId6" action="ppaction://hlinksldjump"/>
            </p:cNvPr>
            <p:cNvSpPr/>
            <p:nvPr/>
          </p:nvSpPr>
          <p:spPr>
            <a:xfrm>
              <a:off x="2362200" y="780409"/>
              <a:ext cx="990599" cy="229027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ঘোষ</a:t>
              </a:r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না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4" name="Rounded Rectangle 33">
              <a:hlinkClick r:id="rId7" action="ppaction://hlinksldjump"/>
            </p:cNvPr>
            <p:cNvSpPr/>
            <p:nvPr/>
          </p:nvSpPr>
          <p:spPr>
            <a:xfrm>
              <a:off x="3352799" y="780409"/>
              <a:ext cx="688373" cy="215758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5" name="Rounded Rectangle 34">
              <a:hlinkClick r:id="rId8" action="ppaction://hlinksldjump"/>
            </p:cNvPr>
            <p:cNvSpPr/>
            <p:nvPr/>
          </p:nvSpPr>
          <p:spPr>
            <a:xfrm>
              <a:off x="4041173" y="780409"/>
              <a:ext cx="988027" cy="226032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মূল আলোচনা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6" name="Rounded Rectangle 35">
              <a:hlinkClick r:id="rId9" action="ppaction://hlinksldjump"/>
            </p:cNvPr>
            <p:cNvSpPr/>
            <p:nvPr/>
          </p:nvSpPr>
          <p:spPr>
            <a:xfrm>
              <a:off x="5921336" y="780409"/>
              <a:ext cx="916971" cy="218754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একক কাজ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7" name="Rounded Rectangle 36">
              <a:hlinkClick r:id="rId10" action="ppaction://hlinksldjump"/>
            </p:cNvPr>
            <p:cNvSpPr/>
            <p:nvPr/>
          </p:nvSpPr>
          <p:spPr>
            <a:xfrm>
              <a:off x="5006936" y="780408"/>
              <a:ext cx="916971" cy="210191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দলীয়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কাজ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8" name="Rounded Rectangle 37">
              <a:hlinkClick r:id="rId11" action="ppaction://hlinksldjump"/>
            </p:cNvPr>
            <p:cNvSpPr/>
            <p:nvPr/>
          </p:nvSpPr>
          <p:spPr>
            <a:xfrm>
              <a:off x="6858000" y="780410"/>
              <a:ext cx="666107" cy="214897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9" name="Rounded Rectangle 38">
              <a:hlinkClick r:id="rId12" action="ppaction://hlinksldjump"/>
            </p:cNvPr>
            <p:cNvSpPr/>
            <p:nvPr/>
          </p:nvSpPr>
          <p:spPr>
            <a:xfrm>
              <a:off x="7524106" y="780408"/>
              <a:ext cx="860465" cy="225174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বাড়ীর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কাজ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0" name="Rounded Rectangle 39">
              <a:hlinkClick r:id="rId13" action="ppaction://hlinksldjump"/>
            </p:cNvPr>
            <p:cNvSpPr/>
            <p:nvPr/>
          </p:nvSpPr>
          <p:spPr>
            <a:xfrm>
              <a:off x="8382000" y="780407"/>
              <a:ext cx="666107" cy="229029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7670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961" y="1600200"/>
            <a:ext cx="4484239" cy="22097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4114800"/>
            <a:ext cx="4343400" cy="22415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38800" y="1905000"/>
            <a:ext cx="2971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শাখা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প্রশাখা বিস্তার করে নেটওয়ার্ক সম্প্রসারন করা যায় ।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800" y="4495799"/>
            <a:ext cx="2895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অফিস ব্যবন্থাপনায় এই টপোলজি বেশি ব্যবহার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 হয় ।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276600" y="152400"/>
            <a:ext cx="3505200" cy="381000"/>
          </a:xfrm>
          <a:prstGeom prst="roundRect">
            <a:avLst>
              <a:gd name="adj" fmla="val 20833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kern="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ট্রি</a:t>
            </a:r>
            <a:r>
              <a:rPr lang="bn-BD" sz="3600" kern="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টপোল</a:t>
            </a:r>
            <a:r>
              <a:rPr lang="en-US" sz="3600" kern="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জি</a:t>
            </a:r>
            <a:r>
              <a:rPr lang="bn-BD" sz="3600" kern="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 সুবিধা </a:t>
            </a:r>
            <a:r>
              <a:rPr lang="en-US" sz="3600" kern="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86046" y="609600"/>
            <a:ext cx="8981754" cy="229029"/>
            <a:chOff x="66353" y="780407"/>
            <a:chExt cx="8981754" cy="229029"/>
          </a:xfrm>
        </p:grpSpPr>
        <p:sp>
          <p:nvSpPr>
            <p:cNvPr id="33" name="Rounded Rectangle 32">
              <a:hlinkClick r:id="" action="ppaction://hlinkshowjump?jump=firstslide"/>
            </p:cNvPr>
            <p:cNvSpPr/>
            <p:nvPr/>
          </p:nvSpPr>
          <p:spPr>
            <a:xfrm>
              <a:off x="66353" y="780410"/>
              <a:ext cx="685800" cy="209338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শুভেচ্ছা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4" name="Rounded Rectangle 33">
              <a:hlinkClick r:id="rId4" action="ppaction://hlinksldjump">
                <a:snd r:embed="rId5" name="type.wav"/>
              </a:hlinkClick>
            </p:cNvPr>
            <p:cNvSpPr/>
            <p:nvPr/>
          </p:nvSpPr>
          <p:spPr>
            <a:xfrm>
              <a:off x="762000" y="780410"/>
              <a:ext cx="685800" cy="219612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5" name="Rounded Rectangle 34">
              <a:hlinkClick r:id="rId6" action="ppaction://hlinksldjump"/>
            </p:cNvPr>
            <p:cNvSpPr/>
            <p:nvPr/>
          </p:nvSpPr>
          <p:spPr>
            <a:xfrm>
              <a:off x="1447800" y="780410"/>
              <a:ext cx="916971" cy="212333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প্রেষণা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দান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6" name="Rounded Rectangle 35">
              <a:hlinkClick r:id="rId7" action="ppaction://hlinksldjump"/>
            </p:cNvPr>
            <p:cNvSpPr/>
            <p:nvPr/>
          </p:nvSpPr>
          <p:spPr>
            <a:xfrm>
              <a:off x="2362200" y="780409"/>
              <a:ext cx="990599" cy="229027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ঘোষ</a:t>
              </a:r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না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7" name="Rounded Rectangle 36">
              <a:hlinkClick r:id="rId8" action="ppaction://hlinksldjump"/>
            </p:cNvPr>
            <p:cNvSpPr/>
            <p:nvPr/>
          </p:nvSpPr>
          <p:spPr>
            <a:xfrm>
              <a:off x="3352799" y="780409"/>
              <a:ext cx="688373" cy="215758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8" name="Rounded Rectangle 37">
              <a:hlinkClick r:id="rId9" action="ppaction://hlinksldjump"/>
            </p:cNvPr>
            <p:cNvSpPr/>
            <p:nvPr/>
          </p:nvSpPr>
          <p:spPr>
            <a:xfrm>
              <a:off x="4041173" y="780409"/>
              <a:ext cx="988027" cy="226032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মূল আলোচনা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9" name="Rounded Rectangle 38">
              <a:hlinkClick r:id="rId10" action="ppaction://hlinksldjump"/>
            </p:cNvPr>
            <p:cNvSpPr/>
            <p:nvPr/>
          </p:nvSpPr>
          <p:spPr>
            <a:xfrm>
              <a:off x="5921336" y="780409"/>
              <a:ext cx="916971" cy="218754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একক কাজ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0" name="Rounded Rectangle 39">
              <a:hlinkClick r:id="rId11" action="ppaction://hlinksldjump"/>
            </p:cNvPr>
            <p:cNvSpPr/>
            <p:nvPr/>
          </p:nvSpPr>
          <p:spPr>
            <a:xfrm>
              <a:off x="5006936" y="780408"/>
              <a:ext cx="916971" cy="210191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দলীয়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কাজ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1" name="Rounded Rectangle 40">
              <a:hlinkClick r:id="rId12" action="ppaction://hlinksldjump"/>
            </p:cNvPr>
            <p:cNvSpPr/>
            <p:nvPr/>
          </p:nvSpPr>
          <p:spPr>
            <a:xfrm>
              <a:off x="6858000" y="780410"/>
              <a:ext cx="666107" cy="214897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2" name="Rounded Rectangle 41">
              <a:hlinkClick r:id="rId13" action="ppaction://hlinksldjump"/>
            </p:cNvPr>
            <p:cNvSpPr/>
            <p:nvPr/>
          </p:nvSpPr>
          <p:spPr>
            <a:xfrm>
              <a:off x="7524106" y="780408"/>
              <a:ext cx="860465" cy="225174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বাড়ীর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কাজ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3" name="Rounded Rectangle 42">
              <a:hlinkClick r:id="rId14" action="ppaction://hlinksldjump"/>
            </p:cNvPr>
            <p:cNvSpPr/>
            <p:nvPr/>
          </p:nvSpPr>
          <p:spPr>
            <a:xfrm>
              <a:off x="8382000" y="780407"/>
              <a:ext cx="666107" cy="229029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52483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76600" y="152400"/>
            <a:ext cx="2819400" cy="381000"/>
          </a:xfrm>
          <a:prstGeom prst="roundRect">
            <a:avLst>
              <a:gd name="adj" fmla="val 20833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3600" kern="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হাইব্রিড </a:t>
            </a:r>
            <a:r>
              <a:rPr lang="bn-BD" sz="3600" kern="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টপোল</a:t>
            </a:r>
            <a:r>
              <a:rPr lang="en-US" sz="3600" kern="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জি</a:t>
            </a:r>
            <a:r>
              <a:rPr lang="bn-BD" sz="3600" kern="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kern="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8700" y="12192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ভিন্ন ধরনের একাধিক নেটওয়ার্ক যুক্ত করে হাইব্রিড নেটওয়ার্ক তৈরি করা হয়।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0471" y="1752600"/>
            <a:ext cx="6848475" cy="412432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86046" y="609600"/>
            <a:ext cx="8981754" cy="229029"/>
            <a:chOff x="66353" y="780407"/>
            <a:chExt cx="8981754" cy="229029"/>
          </a:xfrm>
        </p:grpSpPr>
        <p:sp>
          <p:nvSpPr>
            <p:cNvPr id="18" name="Rounded Rectangle 17">
              <a:hlinkClick r:id="" action="ppaction://hlinkshowjump?jump=firstslide"/>
            </p:cNvPr>
            <p:cNvSpPr/>
            <p:nvPr/>
          </p:nvSpPr>
          <p:spPr>
            <a:xfrm>
              <a:off x="66353" y="780410"/>
              <a:ext cx="685800" cy="209338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শুভেচ্ছা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Rounded Rectangle 18">
              <a:hlinkClick r:id="rId3" action="ppaction://hlinksldjump">
                <a:snd r:embed="rId4" name="type.wav"/>
              </a:hlinkClick>
            </p:cNvPr>
            <p:cNvSpPr/>
            <p:nvPr/>
          </p:nvSpPr>
          <p:spPr>
            <a:xfrm>
              <a:off x="762000" y="780410"/>
              <a:ext cx="685800" cy="219612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Rounded Rectangle 19">
              <a:hlinkClick r:id="rId5" action="ppaction://hlinksldjump"/>
            </p:cNvPr>
            <p:cNvSpPr/>
            <p:nvPr/>
          </p:nvSpPr>
          <p:spPr>
            <a:xfrm>
              <a:off x="1447800" y="780410"/>
              <a:ext cx="916971" cy="212333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প্রেষণা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দান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Rounded Rectangle 20">
              <a:hlinkClick r:id="rId6" action="ppaction://hlinksldjump"/>
            </p:cNvPr>
            <p:cNvSpPr/>
            <p:nvPr/>
          </p:nvSpPr>
          <p:spPr>
            <a:xfrm>
              <a:off x="2362200" y="780409"/>
              <a:ext cx="990599" cy="229027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ঘোষ</a:t>
              </a:r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না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Rounded Rectangle 21">
              <a:hlinkClick r:id="rId7" action="ppaction://hlinksldjump"/>
            </p:cNvPr>
            <p:cNvSpPr/>
            <p:nvPr/>
          </p:nvSpPr>
          <p:spPr>
            <a:xfrm>
              <a:off x="3352799" y="780409"/>
              <a:ext cx="688373" cy="215758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Rounded Rectangle 22">
              <a:hlinkClick r:id="rId8" action="ppaction://hlinksldjump"/>
            </p:cNvPr>
            <p:cNvSpPr/>
            <p:nvPr/>
          </p:nvSpPr>
          <p:spPr>
            <a:xfrm>
              <a:off x="4041173" y="780409"/>
              <a:ext cx="988027" cy="226032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মূল আলোচনা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Rounded Rectangle 23">
              <a:hlinkClick r:id="rId9" action="ppaction://hlinksldjump"/>
            </p:cNvPr>
            <p:cNvSpPr/>
            <p:nvPr/>
          </p:nvSpPr>
          <p:spPr>
            <a:xfrm>
              <a:off x="5921336" y="780409"/>
              <a:ext cx="916971" cy="218754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একক কাজ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Rounded Rectangle 24">
              <a:hlinkClick r:id="rId10" action="ppaction://hlinksldjump"/>
            </p:cNvPr>
            <p:cNvSpPr/>
            <p:nvPr/>
          </p:nvSpPr>
          <p:spPr>
            <a:xfrm>
              <a:off x="5006936" y="780408"/>
              <a:ext cx="916971" cy="210191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দলীয়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কাজ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Rounded Rectangle 25">
              <a:hlinkClick r:id="rId11" action="ppaction://hlinksldjump"/>
            </p:cNvPr>
            <p:cNvSpPr/>
            <p:nvPr/>
          </p:nvSpPr>
          <p:spPr>
            <a:xfrm>
              <a:off x="6858000" y="780410"/>
              <a:ext cx="666107" cy="214897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Rounded Rectangle 26">
              <a:hlinkClick r:id="rId12" action="ppaction://hlinksldjump"/>
            </p:cNvPr>
            <p:cNvSpPr/>
            <p:nvPr/>
          </p:nvSpPr>
          <p:spPr>
            <a:xfrm>
              <a:off x="7524106" y="780408"/>
              <a:ext cx="860465" cy="225174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বাড়ীর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কাজ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Rounded Rectangle 27">
              <a:hlinkClick r:id="rId13" action="ppaction://hlinksldjump"/>
            </p:cNvPr>
            <p:cNvSpPr/>
            <p:nvPr/>
          </p:nvSpPr>
          <p:spPr>
            <a:xfrm>
              <a:off x="8382000" y="780407"/>
              <a:ext cx="666107" cy="229029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65203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97230" y="2345943"/>
            <a:ext cx="3771900" cy="214985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“ক” দল 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রিং টপোলজি ও বাস টপোলজির মধ্যে তুলনামূলক পার্থক্য দেখাও।</a:t>
            </a:r>
          </a:p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705350" y="2345943"/>
            <a:ext cx="3771900" cy="214985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“খ” দল 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ট্রি টপোলজি ও রিং টপোলজির মধ্যে তুলনামূলক পার্থক্য দেখাও।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3429000" y="152400"/>
            <a:ext cx="2057400" cy="381000"/>
          </a:xfrm>
          <a:prstGeom prst="roundRect">
            <a:avLst>
              <a:gd name="adj" fmla="val 20833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3600" kern="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600" kern="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86046" y="609600"/>
            <a:ext cx="8981754" cy="229029"/>
            <a:chOff x="66353" y="780407"/>
            <a:chExt cx="8981754" cy="229029"/>
          </a:xfrm>
        </p:grpSpPr>
        <p:sp>
          <p:nvSpPr>
            <p:cNvPr id="55" name="Rounded Rectangle 54">
              <a:hlinkClick r:id="" action="ppaction://hlinkshowjump?jump=firstslide"/>
            </p:cNvPr>
            <p:cNvSpPr/>
            <p:nvPr/>
          </p:nvSpPr>
          <p:spPr>
            <a:xfrm>
              <a:off x="66353" y="780410"/>
              <a:ext cx="685800" cy="209338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শুভেচ্ছা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6" name="Rounded Rectangle 55">
              <a:hlinkClick r:id="rId2" action="ppaction://hlinksldjump">
                <a:snd r:embed="rId3" name="type.wav"/>
              </a:hlinkClick>
            </p:cNvPr>
            <p:cNvSpPr/>
            <p:nvPr/>
          </p:nvSpPr>
          <p:spPr>
            <a:xfrm>
              <a:off x="762000" y="780410"/>
              <a:ext cx="685800" cy="219612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7" name="Rounded Rectangle 56">
              <a:hlinkClick r:id="rId4" action="ppaction://hlinksldjump"/>
            </p:cNvPr>
            <p:cNvSpPr/>
            <p:nvPr/>
          </p:nvSpPr>
          <p:spPr>
            <a:xfrm>
              <a:off x="1447800" y="780410"/>
              <a:ext cx="916971" cy="212333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প্রেষণা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দান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8" name="Rounded Rectangle 57">
              <a:hlinkClick r:id="rId5" action="ppaction://hlinksldjump"/>
            </p:cNvPr>
            <p:cNvSpPr/>
            <p:nvPr/>
          </p:nvSpPr>
          <p:spPr>
            <a:xfrm>
              <a:off x="2362200" y="780409"/>
              <a:ext cx="990599" cy="229027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ঘোষ</a:t>
              </a:r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না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9" name="Rounded Rectangle 58">
              <a:hlinkClick r:id="rId6" action="ppaction://hlinksldjump"/>
            </p:cNvPr>
            <p:cNvSpPr/>
            <p:nvPr/>
          </p:nvSpPr>
          <p:spPr>
            <a:xfrm>
              <a:off x="3352799" y="780409"/>
              <a:ext cx="688373" cy="215758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0" name="Rounded Rectangle 59">
              <a:hlinkClick r:id="rId7" action="ppaction://hlinksldjump"/>
            </p:cNvPr>
            <p:cNvSpPr/>
            <p:nvPr/>
          </p:nvSpPr>
          <p:spPr>
            <a:xfrm>
              <a:off x="4041173" y="780409"/>
              <a:ext cx="988027" cy="226032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মূল আলোচনা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1" name="Rounded Rectangle 60">
              <a:hlinkClick r:id="rId8" action="ppaction://hlinksldjump"/>
            </p:cNvPr>
            <p:cNvSpPr/>
            <p:nvPr/>
          </p:nvSpPr>
          <p:spPr>
            <a:xfrm>
              <a:off x="5921336" y="780409"/>
              <a:ext cx="916971" cy="218754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একক কাজ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2" name="Rounded Rectangle 61">
              <a:hlinkClick r:id="rId9" action="ppaction://hlinksldjump"/>
            </p:cNvPr>
            <p:cNvSpPr/>
            <p:nvPr/>
          </p:nvSpPr>
          <p:spPr>
            <a:xfrm>
              <a:off x="5006936" y="780408"/>
              <a:ext cx="916971" cy="210191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দলীয়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কাজ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3" name="Rounded Rectangle 62">
              <a:hlinkClick r:id="rId10" action="ppaction://hlinksldjump"/>
            </p:cNvPr>
            <p:cNvSpPr/>
            <p:nvPr/>
          </p:nvSpPr>
          <p:spPr>
            <a:xfrm>
              <a:off x="6858000" y="780410"/>
              <a:ext cx="666107" cy="214897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4" name="Rounded Rectangle 63">
              <a:hlinkClick r:id="rId11" action="ppaction://hlinksldjump"/>
            </p:cNvPr>
            <p:cNvSpPr/>
            <p:nvPr/>
          </p:nvSpPr>
          <p:spPr>
            <a:xfrm>
              <a:off x="7524106" y="780408"/>
              <a:ext cx="860465" cy="225174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বাড়ীর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কাজ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5" name="Rounded Rectangle 64">
              <a:hlinkClick r:id="rId12" action="ppaction://hlinksldjump"/>
            </p:cNvPr>
            <p:cNvSpPr/>
            <p:nvPr/>
          </p:nvSpPr>
          <p:spPr>
            <a:xfrm>
              <a:off x="8382000" y="780407"/>
              <a:ext cx="666107" cy="229029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20723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1439339"/>
            <a:ext cx="518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স্বল্প পরিসরে কোন টপোলজি বেশি উপযোগী  ব্যাখ্যা কর।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429000" y="152400"/>
            <a:ext cx="2058685" cy="381000"/>
          </a:xfrm>
          <a:prstGeom prst="roundRect">
            <a:avLst>
              <a:gd name="adj" fmla="val 20833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3600" kern="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600" kern="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86046" y="609600"/>
            <a:ext cx="8981754" cy="229029"/>
            <a:chOff x="66353" y="780407"/>
            <a:chExt cx="8981754" cy="229029"/>
          </a:xfrm>
        </p:grpSpPr>
        <p:sp>
          <p:nvSpPr>
            <p:cNvPr id="30" name="Rounded Rectangle 29">
              <a:hlinkClick r:id="" action="ppaction://hlinkshowjump?jump=firstslide"/>
            </p:cNvPr>
            <p:cNvSpPr/>
            <p:nvPr/>
          </p:nvSpPr>
          <p:spPr>
            <a:xfrm>
              <a:off x="66353" y="780410"/>
              <a:ext cx="685800" cy="209338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শুভেচ্ছা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1" name="Rounded Rectangle 30">
              <a:hlinkClick r:id="rId2" action="ppaction://hlinksldjump">
                <a:snd r:embed="rId3" name="type.wav"/>
              </a:hlinkClick>
            </p:cNvPr>
            <p:cNvSpPr/>
            <p:nvPr/>
          </p:nvSpPr>
          <p:spPr>
            <a:xfrm>
              <a:off x="762000" y="780410"/>
              <a:ext cx="685800" cy="219612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2" name="Rounded Rectangle 31">
              <a:hlinkClick r:id="rId4" action="ppaction://hlinksldjump"/>
            </p:cNvPr>
            <p:cNvSpPr/>
            <p:nvPr/>
          </p:nvSpPr>
          <p:spPr>
            <a:xfrm>
              <a:off x="1447800" y="780410"/>
              <a:ext cx="916971" cy="212333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প্রেষণা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দান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3" name="Rounded Rectangle 32">
              <a:hlinkClick r:id="rId5" action="ppaction://hlinksldjump"/>
            </p:cNvPr>
            <p:cNvSpPr/>
            <p:nvPr/>
          </p:nvSpPr>
          <p:spPr>
            <a:xfrm>
              <a:off x="2362200" y="780409"/>
              <a:ext cx="990599" cy="229027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ঘোষ</a:t>
              </a:r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না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4" name="Rounded Rectangle 33">
              <a:hlinkClick r:id="rId6" action="ppaction://hlinksldjump"/>
            </p:cNvPr>
            <p:cNvSpPr/>
            <p:nvPr/>
          </p:nvSpPr>
          <p:spPr>
            <a:xfrm>
              <a:off x="3352799" y="780409"/>
              <a:ext cx="688373" cy="215758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5" name="Rounded Rectangle 34">
              <a:hlinkClick r:id="rId7" action="ppaction://hlinksldjump"/>
            </p:cNvPr>
            <p:cNvSpPr/>
            <p:nvPr/>
          </p:nvSpPr>
          <p:spPr>
            <a:xfrm>
              <a:off x="4041173" y="780409"/>
              <a:ext cx="988027" cy="226032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মূল আলোচনা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6" name="Rounded Rectangle 35">
              <a:hlinkClick r:id="rId8" action="ppaction://hlinksldjump"/>
            </p:cNvPr>
            <p:cNvSpPr/>
            <p:nvPr/>
          </p:nvSpPr>
          <p:spPr>
            <a:xfrm>
              <a:off x="5921336" y="780409"/>
              <a:ext cx="916971" cy="218754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একক কাজ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7" name="Rounded Rectangle 36">
              <a:hlinkClick r:id="rId9" action="ppaction://hlinksldjump"/>
            </p:cNvPr>
            <p:cNvSpPr/>
            <p:nvPr/>
          </p:nvSpPr>
          <p:spPr>
            <a:xfrm>
              <a:off x="5006936" y="780408"/>
              <a:ext cx="916971" cy="210191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দলীয়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কাজ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8" name="Rounded Rectangle 37">
              <a:hlinkClick r:id="rId10" action="ppaction://hlinksldjump"/>
            </p:cNvPr>
            <p:cNvSpPr/>
            <p:nvPr/>
          </p:nvSpPr>
          <p:spPr>
            <a:xfrm>
              <a:off x="6858000" y="780410"/>
              <a:ext cx="666107" cy="214897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9" name="Rounded Rectangle 38">
              <a:hlinkClick r:id="rId11" action="ppaction://hlinksldjump"/>
            </p:cNvPr>
            <p:cNvSpPr/>
            <p:nvPr/>
          </p:nvSpPr>
          <p:spPr>
            <a:xfrm>
              <a:off x="7524106" y="780408"/>
              <a:ext cx="860465" cy="225174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বাড়ীর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কাজ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0" name="Rounded Rectangle 39">
              <a:hlinkClick r:id="rId12" action="ppaction://hlinksldjump"/>
            </p:cNvPr>
            <p:cNvSpPr/>
            <p:nvPr/>
          </p:nvSpPr>
          <p:spPr>
            <a:xfrm>
              <a:off x="8382000" y="780407"/>
              <a:ext cx="666107" cy="229029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66673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5200" y="2286000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১. নেটওয়ার্ক টপোলজি কী ?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২. রিং টপোলজির চেয়ে স্টার টপোলজি বেশি সুবিধাজনক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ব্যাখ্যা কর</a:t>
            </a:r>
            <a:r>
              <a:rPr lang="bn-BD" sz="2800" dirty="0" smtClean="0">
                <a:latin typeface="SutonnyMJ" pitchFamily="2" charset="0"/>
                <a:cs typeface="NikoshBAN" pitchFamily="2" charset="0"/>
              </a:rPr>
              <a:t>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৩. কিভাবে হাইব্রিড টপোলজি গঠিত হয় 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29000" y="152400"/>
            <a:ext cx="2058685" cy="381000"/>
          </a:xfrm>
          <a:prstGeom prst="roundRect">
            <a:avLst>
              <a:gd name="adj" fmla="val 20833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86046" y="609600"/>
            <a:ext cx="8981754" cy="229029"/>
            <a:chOff x="66353" y="780407"/>
            <a:chExt cx="8981754" cy="229029"/>
          </a:xfrm>
        </p:grpSpPr>
        <p:sp>
          <p:nvSpPr>
            <p:cNvPr id="18" name="Rounded Rectangle 17">
              <a:hlinkClick r:id="" action="ppaction://hlinkshowjump?jump=firstslide"/>
            </p:cNvPr>
            <p:cNvSpPr/>
            <p:nvPr/>
          </p:nvSpPr>
          <p:spPr>
            <a:xfrm>
              <a:off x="66353" y="780410"/>
              <a:ext cx="685800" cy="209338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শুভেচ্ছা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Rounded Rectangle 18">
              <a:hlinkClick r:id="rId2" action="ppaction://hlinksldjump">
                <a:snd r:embed="rId3" name="type.wav"/>
              </a:hlinkClick>
            </p:cNvPr>
            <p:cNvSpPr/>
            <p:nvPr/>
          </p:nvSpPr>
          <p:spPr>
            <a:xfrm>
              <a:off x="762000" y="780410"/>
              <a:ext cx="685800" cy="219612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Rounded Rectangle 19">
              <a:hlinkClick r:id="rId4" action="ppaction://hlinksldjump"/>
            </p:cNvPr>
            <p:cNvSpPr/>
            <p:nvPr/>
          </p:nvSpPr>
          <p:spPr>
            <a:xfrm>
              <a:off x="1447800" y="780410"/>
              <a:ext cx="916971" cy="212333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প্রেষণা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দান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Rounded Rectangle 20">
              <a:hlinkClick r:id="rId5" action="ppaction://hlinksldjump"/>
            </p:cNvPr>
            <p:cNvSpPr/>
            <p:nvPr/>
          </p:nvSpPr>
          <p:spPr>
            <a:xfrm>
              <a:off x="2362200" y="780409"/>
              <a:ext cx="990599" cy="229027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ঘোষ</a:t>
              </a:r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না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Rounded Rectangle 21">
              <a:hlinkClick r:id="rId6" action="ppaction://hlinksldjump"/>
            </p:cNvPr>
            <p:cNvSpPr/>
            <p:nvPr/>
          </p:nvSpPr>
          <p:spPr>
            <a:xfrm>
              <a:off x="3352799" y="780409"/>
              <a:ext cx="688373" cy="215758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Rounded Rectangle 22">
              <a:hlinkClick r:id="rId7" action="ppaction://hlinksldjump"/>
            </p:cNvPr>
            <p:cNvSpPr/>
            <p:nvPr/>
          </p:nvSpPr>
          <p:spPr>
            <a:xfrm>
              <a:off x="4041173" y="780409"/>
              <a:ext cx="988027" cy="226032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মূল আলোচনা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Rounded Rectangle 23">
              <a:hlinkClick r:id="rId8" action="ppaction://hlinksldjump"/>
            </p:cNvPr>
            <p:cNvSpPr/>
            <p:nvPr/>
          </p:nvSpPr>
          <p:spPr>
            <a:xfrm>
              <a:off x="5921336" y="780409"/>
              <a:ext cx="916971" cy="218754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একক কাজ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Rounded Rectangle 24">
              <a:hlinkClick r:id="rId9" action="ppaction://hlinksldjump"/>
            </p:cNvPr>
            <p:cNvSpPr/>
            <p:nvPr/>
          </p:nvSpPr>
          <p:spPr>
            <a:xfrm>
              <a:off x="5006936" y="780408"/>
              <a:ext cx="916971" cy="210191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দলীয়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কাজ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Rounded Rectangle 25">
              <a:hlinkClick r:id="rId10" action="ppaction://hlinksldjump"/>
            </p:cNvPr>
            <p:cNvSpPr/>
            <p:nvPr/>
          </p:nvSpPr>
          <p:spPr>
            <a:xfrm>
              <a:off x="6858000" y="780410"/>
              <a:ext cx="666107" cy="214897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Rounded Rectangle 26">
              <a:hlinkClick r:id="rId11" action="ppaction://hlinksldjump"/>
            </p:cNvPr>
            <p:cNvSpPr/>
            <p:nvPr/>
          </p:nvSpPr>
          <p:spPr>
            <a:xfrm>
              <a:off x="7524106" y="780408"/>
              <a:ext cx="860465" cy="225174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বাড়ীর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কাজ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0" name="Rounded Rectangle 39">
              <a:hlinkClick r:id="rId12" action="ppaction://hlinksldjump"/>
            </p:cNvPr>
            <p:cNvSpPr/>
            <p:nvPr/>
          </p:nvSpPr>
          <p:spPr>
            <a:xfrm>
              <a:off x="8382000" y="780407"/>
              <a:ext cx="666107" cy="229029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55772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ounded Rectangle 49"/>
          <p:cNvSpPr/>
          <p:nvPr/>
        </p:nvSpPr>
        <p:spPr>
          <a:xfrm>
            <a:off x="3429000" y="76200"/>
            <a:ext cx="2057400" cy="457200"/>
          </a:xfrm>
          <a:prstGeom prst="roundRect">
            <a:avLst>
              <a:gd name="adj" fmla="val 20833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s-UY" sz="36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86046" y="609600"/>
            <a:ext cx="8981754" cy="229029"/>
            <a:chOff x="66353" y="780407"/>
            <a:chExt cx="8981754" cy="229029"/>
          </a:xfrm>
        </p:grpSpPr>
        <p:sp>
          <p:nvSpPr>
            <p:cNvPr id="52" name="Rounded Rectangle 51">
              <a:hlinkClick r:id="" action="ppaction://hlinkshowjump?jump=firstslide"/>
            </p:cNvPr>
            <p:cNvSpPr/>
            <p:nvPr/>
          </p:nvSpPr>
          <p:spPr>
            <a:xfrm>
              <a:off x="66353" y="780410"/>
              <a:ext cx="685800" cy="209338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শুভেচ্ছা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3" name="Rounded Rectangle 52">
              <a:hlinkClick r:id="rId2" action="ppaction://hlinksldjump">
                <a:snd r:embed="rId3" name="type.wav"/>
              </a:hlinkClick>
            </p:cNvPr>
            <p:cNvSpPr/>
            <p:nvPr/>
          </p:nvSpPr>
          <p:spPr>
            <a:xfrm>
              <a:off x="762000" y="780410"/>
              <a:ext cx="685800" cy="219612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4" name="Rounded Rectangle 53">
              <a:hlinkClick r:id="rId4" action="ppaction://hlinksldjump"/>
            </p:cNvPr>
            <p:cNvSpPr/>
            <p:nvPr/>
          </p:nvSpPr>
          <p:spPr>
            <a:xfrm>
              <a:off x="1447800" y="780410"/>
              <a:ext cx="916971" cy="212333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প্রেষণা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দান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5" name="Rounded Rectangle 54">
              <a:hlinkClick r:id="rId5" action="ppaction://hlinksldjump"/>
            </p:cNvPr>
            <p:cNvSpPr/>
            <p:nvPr/>
          </p:nvSpPr>
          <p:spPr>
            <a:xfrm>
              <a:off x="2362200" y="780409"/>
              <a:ext cx="990599" cy="229027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ঘোষ</a:t>
              </a:r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না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6" name="Rounded Rectangle 55">
              <a:hlinkClick r:id="rId6" action="ppaction://hlinksldjump"/>
            </p:cNvPr>
            <p:cNvSpPr/>
            <p:nvPr/>
          </p:nvSpPr>
          <p:spPr>
            <a:xfrm>
              <a:off x="3352799" y="780409"/>
              <a:ext cx="688373" cy="215758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7" name="Rounded Rectangle 56">
              <a:hlinkClick r:id="rId7" action="ppaction://hlinksldjump"/>
            </p:cNvPr>
            <p:cNvSpPr/>
            <p:nvPr/>
          </p:nvSpPr>
          <p:spPr>
            <a:xfrm>
              <a:off x="4041173" y="780409"/>
              <a:ext cx="988027" cy="226032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মূল আলোচনা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8" name="Rounded Rectangle 57">
              <a:hlinkClick r:id="rId8" action="ppaction://hlinksldjump"/>
            </p:cNvPr>
            <p:cNvSpPr/>
            <p:nvPr/>
          </p:nvSpPr>
          <p:spPr>
            <a:xfrm>
              <a:off x="5921336" y="780409"/>
              <a:ext cx="916971" cy="218754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একক কাজ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9" name="Rounded Rectangle 58">
              <a:hlinkClick r:id="rId9" action="ppaction://hlinksldjump"/>
            </p:cNvPr>
            <p:cNvSpPr/>
            <p:nvPr/>
          </p:nvSpPr>
          <p:spPr>
            <a:xfrm>
              <a:off x="5006936" y="780408"/>
              <a:ext cx="916971" cy="210191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দলীয়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কাজ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0" name="Rounded Rectangle 59">
              <a:hlinkClick r:id="rId10" action="ppaction://hlinksldjump"/>
            </p:cNvPr>
            <p:cNvSpPr/>
            <p:nvPr/>
          </p:nvSpPr>
          <p:spPr>
            <a:xfrm>
              <a:off x="6858000" y="780410"/>
              <a:ext cx="666107" cy="214897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1" name="Rounded Rectangle 60">
              <a:hlinkClick r:id="rId11" action="ppaction://hlinksldjump"/>
            </p:cNvPr>
            <p:cNvSpPr/>
            <p:nvPr/>
          </p:nvSpPr>
          <p:spPr>
            <a:xfrm>
              <a:off x="7524106" y="780408"/>
              <a:ext cx="860465" cy="225174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বাড়ীর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কাজ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2" name="Rounded Rectangle 61">
              <a:hlinkClick r:id="rId12" action="ppaction://hlinksldjump"/>
            </p:cNvPr>
            <p:cNvSpPr/>
            <p:nvPr/>
          </p:nvSpPr>
          <p:spPr>
            <a:xfrm>
              <a:off x="8382000" y="780407"/>
              <a:ext cx="666107" cy="229029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1487978" y="1905000"/>
            <a:ext cx="6096000" cy="1981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প্রতিষ্ঠানের কম্পিউটার ল্যাবে নেটওয়ার্ক স্থাপনে কোন ধরনের টপোলজি ব্যবহার করা উচিত বলে তুমি মনে কর- স্বপক্ষে যুক্তি দেখাও।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237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01" r="3949"/>
          <a:stretch/>
        </p:blipFill>
        <p:spPr>
          <a:xfrm>
            <a:off x="3886200" y="1959878"/>
            <a:ext cx="3869749" cy="29023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57800" y="497583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প্রযুক্তিই উন্নতি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295400"/>
            <a:ext cx="624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অসংখ্য ধন্যবাদ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86046" y="609600"/>
            <a:ext cx="8981754" cy="229029"/>
            <a:chOff x="66353" y="780407"/>
            <a:chExt cx="8981754" cy="229029"/>
          </a:xfrm>
        </p:grpSpPr>
        <p:sp>
          <p:nvSpPr>
            <p:cNvPr id="22" name="Rounded Rectangle 21">
              <a:hlinkClick r:id="" action="ppaction://hlinkshowjump?jump=firstslide"/>
            </p:cNvPr>
            <p:cNvSpPr/>
            <p:nvPr/>
          </p:nvSpPr>
          <p:spPr>
            <a:xfrm>
              <a:off x="66353" y="780410"/>
              <a:ext cx="685800" cy="209338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শুভেচ্ছা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Rounded Rectangle 22">
              <a:hlinkClick r:id="rId3" action="ppaction://hlinksldjump">
                <a:snd r:embed="rId4" name="type.wav"/>
              </a:hlinkClick>
            </p:cNvPr>
            <p:cNvSpPr/>
            <p:nvPr/>
          </p:nvSpPr>
          <p:spPr>
            <a:xfrm>
              <a:off x="762000" y="780410"/>
              <a:ext cx="685800" cy="219612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Rounded Rectangle 23">
              <a:hlinkClick r:id="rId5" action="ppaction://hlinksldjump"/>
            </p:cNvPr>
            <p:cNvSpPr/>
            <p:nvPr/>
          </p:nvSpPr>
          <p:spPr>
            <a:xfrm>
              <a:off x="1447800" y="780410"/>
              <a:ext cx="916971" cy="212333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প্রেষণা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দান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Rounded Rectangle 24">
              <a:hlinkClick r:id="rId6" action="ppaction://hlinksldjump"/>
            </p:cNvPr>
            <p:cNvSpPr/>
            <p:nvPr/>
          </p:nvSpPr>
          <p:spPr>
            <a:xfrm>
              <a:off x="2362200" y="780409"/>
              <a:ext cx="990599" cy="229027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ঘোষ</a:t>
              </a:r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না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Rounded Rectangle 25">
              <a:hlinkClick r:id="rId7" action="ppaction://hlinksldjump"/>
            </p:cNvPr>
            <p:cNvSpPr/>
            <p:nvPr/>
          </p:nvSpPr>
          <p:spPr>
            <a:xfrm>
              <a:off x="3352799" y="780409"/>
              <a:ext cx="688373" cy="215758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Rounded Rectangle 26">
              <a:hlinkClick r:id="rId8" action="ppaction://hlinksldjump"/>
            </p:cNvPr>
            <p:cNvSpPr/>
            <p:nvPr/>
          </p:nvSpPr>
          <p:spPr>
            <a:xfrm>
              <a:off x="4041173" y="780409"/>
              <a:ext cx="988027" cy="226032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মূল আলোচনা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Rounded Rectangle 27">
              <a:hlinkClick r:id="rId9" action="ppaction://hlinksldjump"/>
            </p:cNvPr>
            <p:cNvSpPr/>
            <p:nvPr/>
          </p:nvSpPr>
          <p:spPr>
            <a:xfrm>
              <a:off x="5921336" y="780409"/>
              <a:ext cx="916971" cy="218754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একক কাজ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9" name="Rounded Rectangle 28">
              <a:hlinkClick r:id="rId10" action="ppaction://hlinksldjump"/>
            </p:cNvPr>
            <p:cNvSpPr/>
            <p:nvPr/>
          </p:nvSpPr>
          <p:spPr>
            <a:xfrm>
              <a:off x="5006936" y="780408"/>
              <a:ext cx="916971" cy="210191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দলীয়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কাজ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" name="Rounded Rectangle 29">
              <a:hlinkClick r:id="rId11" action="ppaction://hlinksldjump"/>
            </p:cNvPr>
            <p:cNvSpPr/>
            <p:nvPr/>
          </p:nvSpPr>
          <p:spPr>
            <a:xfrm>
              <a:off x="6858000" y="780410"/>
              <a:ext cx="666107" cy="214897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3" name="Rounded Rectangle 42">
              <a:hlinkClick r:id="rId12" action="ppaction://hlinksldjump"/>
            </p:cNvPr>
            <p:cNvSpPr/>
            <p:nvPr/>
          </p:nvSpPr>
          <p:spPr>
            <a:xfrm>
              <a:off x="7524106" y="780408"/>
              <a:ext cx="860465" cy="225174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বাড়ীর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কাজ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4" name="Rounded Rectangle 43">
              <a:hlinkClick r:id="rId13" action="ppaction://hlinksldjump"/>
            </p:cNvPr>
            <p:cNvSpPr/>
            <p:nvPr/>
          </p:nvSpPr>
          <p:spPr>
            <a:xfrm>
              <a:off x="8382000" y="780407"/>
              <a:ext cx="666107" cy="229029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72834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90600" y="1600200"/>
            <a:ext cx="7315200" cy="3581400"/>
          </a:xfrm>
          <a:prstGeom prst="roundRect">
            <a:avLst/>
          </a:prstGeom>
          <a:ln w="38100" cap="sq" cmpd="dbl">
            <a:solidFill>
              <a:srgbClr val="C00000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রাজীব মন্ডল</a:t>
            </a:r>
          </a:p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প্রভাষক, আইসিটি</a:t>
            </a:r>
          </a:p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ক্যামব্রিয়ান কলেজ, উত্তরা, ঢাকা।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E-mail: rajibmondalbd@gmail.com</a:t>
            </a:r>
            <a:endParaRPr lang="bn-BD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429000" y="76200"/>
            <a:ext cx="2971800" cy="4572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bn-BD" sz="3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86046" y="609600"/>
            <a:ext cx="8981754" cy="229029"/>
            <a:chOff x="66353" y="780407"/>
            <a:chExt cx="8981754" cy="229029"/>
          </a:xfrm>
        </p:grpSpPr>
        <p:sp>
          <p:nvSpPr>
            <p:cNvPr id="29" name="Rounded Rectangle 28">
              <a:hlinkClick r:id="" action="ppaction://hlinkshowjump?jump=firstslide"/>
            </p:cNvPr>
            <p:cNvSpPr/>
            <p:nvPr/>
          </p:nvSpPr>
          <p:spPr>
            <a:xfrm>
              <a:off x="66353" y="780410"/>
              <a:ext cx="685800" cy="209338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শুভেচ্ছা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" name="Rounded Rectangle 29">
              <a:hlinkClick r:id="rId2" action="ppaction://hlinksldjump">
                <a:snd r:embed="rId3" name="type.wav"/>
              </a:hlinkClick>
            </p:cNvPr>
            <p:cNvSpPr/>
            <p:nvPr/>
          </p:nvSpPr>
          <p:spPr>
            <a:xfrm>
              <a:off x="762000" y="780410"/>
              <a:ext cx="685800" cy="219612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1" name="Rounded Rectangle 30">
              <a:hlinkClick r:id="rId4" action="ppaction://hlinksldjump"/>
            </p:cNvPr>
            <p:cNvSpPr/>
            <p:nvPr/>
          </p:nvSpPr>
          <p:spPr>
            <a:xfrm>
              <a:off x="1447800" y="780410"/>
              <a:ext cx="916971" cy="212333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প্রেষণা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দান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2" name="Rounded Rectangle 31">
              <a:hlinkClick r:id="rId5" action="ppaction://hlinksldjump"/>
            </p:cNvPr>
            <p:cNvSpPr/>
            <p:nvPr/>
          </p:nvSpPr>
          <p:spPr>
            <a:xfrm>
              <a:off x="2362200" y="780409"/>
              <a:ext cx="990599" cy="229027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ঘোষ</a:t>
              </a:r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না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3" name="Rounded Rectangle 32">
              <a:hlinkClick r:id="rId6" action="ppaction://hlinksldjump"/>
            </p:cNvPr>
            <p:cNvSpPr/>
            <p:nvPr/>
          </p:nvSpPr>
          <p:spPr>
            <a:xfrm>
              <a:off x="3352799" y="780409"/>
              <a:ext cx="688373" cy="215758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4" name="Rounded Rectangle 33">
              <a:hlinkClick r:id="rId7" action="ppaction://hlinksldjump"/>
            </p:cNvPr>
            <p:cNvSpPr/>
            <p:nvPr/>
          </p:nvSpPr>
          <p:spPr>
            <a:xfrm>
              <a:off x="4041173" y="780409"/>
              <a:ext cx="988027" cy="226032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মূল আলোচনা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5" name="Rounded Rectangle 34">
              <a:hlinkClick r:id="rId8" action="ppaction://hlinksldjump"/>
            </p:cNvPr>
            <p:cNvSpPr/>
            <p:nvPr/>
          </p:nvSpPr>
          <p:spPr>
            <a:xfrm>
              <a:off x="5921336" y="780409"/>
              <a:ext cx="916971" cy="218754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একক কাজ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6" name="Rounded Rectangle 35">
              <a:hlinkClick r:id="rId9" action="ppaction://hlinksldjump"/>
            </p:cNvPr>
            <p:cNvSpPr/>
            <p:nvPr/>
          </p:nvSpPr>
          <p:spPr>
            <a:xfrm>
              <a:off x="5006936" y="780408"/>
              <a:ext cx="916971" cy="210191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দলীয়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কাজ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7" name="Rounded Rectangle 36">
              <a:hlinkClick r:id="rId10" action="ppaction://hlinksldjump"/>
            </p:cNvPr>
            <p:cNvSpPr/>
            <p:nvPr/>
          </p:nvSpPr>
          <p:spPr>
            <a:xfrm>
              <a:off x="6858000" y="780410"/>
              <a:ext cx="666107" cy="214897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8" name="Rounded Rectangle 37">
              <a:hlinkClick r:id="rId11" action="ppaction://hlinksldjump"/>
            </p:cNvPr>
            <p:cNvSpPr/>
            <p:nvPr/>
          </p:nvSpPr>
          <p:spPr>
            <a:xfrm>
              <a:off x="7524106" y="780408"/>
              <a:ext cx="860465" cy="225174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বাড়ীর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কাজ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9" name="Rounded Rectangle 38">
              <a:hlinkClick r:id="rId12" action="ppaction://hlinksldjump"/>
            </p:cNvPr>
            <p:cNvSpPr/>
            <p:nvPr/>
          </p:nvSpPr>
          <p:spPr>
            <a:xfrm>
              <a:off x="8382000" y="780407"/>
              <a:ext cx="666107" cy="229029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901334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76600" y="76200"/>
            <a:ext cx="3200400" cy="457203"/>
          </a:xfrm>
          <a:prstGeom prst="roundRect">
            <a:avLst>
              <a:gd name="adj" fmla="val 25532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bn-BD" sz="2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30169" y="1676400"/>
            <a:ext cx="6601146" cy="3562878"/>
          </a:xfrm>
          <a:prstGeom prst="roundRect">
            <a:avLst/>
          </a:prstGeom>
          <a:ln w="57150" cap="sq" cmpd="dbl">
            <a:solidFill>
              <a:srgbClr val="C00000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bn-BD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শ্রেণী-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একাদশ</a:t>
            </a:r>
          </a:p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বিষয়- তথ্য ও যোগাযোগ প্রযুক্তি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অধ্যায়- ২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কমিউনিকেশন সিস্টেমস ও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নেটওয়ার্কিং  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6046" y="609600"/>
            <a:ext cx="8981754" cy="229029"/>
            <a:chOff x="66353" y="780407"/>
            <a:chExt cx="8981754" cy="229029"/>
          </a:xfrm>
        </p:grpSpPr>
        <p:sp>
          <p:nvSpPr>
            <p:cNvPr id="19" name="Rounded Rectangle 18">
              <a:hlinkClick r:id="" action="ppaction://hlinkshowjump?jump=firstslide"/>
            </p:cNvPr>
            <p:cNvSpPr/>
            <p:nvPr/>
          </p:nvSpPr>
          <p:spPr>
            <a:xfrm>
              <a:off x="66353" y="780410"/>
              <a:ext cx="685800" cy="209338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শুভেচ্ছা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Rounded Rectangle 19">
              <a:hlinkClick r:id="rId2" action="ppaction://hlinksldjump">
                <a:snd r:embed="rId3" name="type.wav"/>
              </a:hlinkClick>
            </p:cNvPr>
            <p:cNvSpPr/>
            <p:nvPr/>
          </p:nvSpPr>
          <p:spPr>
            <a:xfrm>
              <a:off x="762000" y="780410"/>
              <a:ext cx="685800" cy="219612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Rounded Rectangle 20">
              <a:hlinkClick r:id="rId4" action="ppaction://hlinksldjump"/>
            </p:cNvPr>
            <p:cNvSpPr/>
            <p:nvPr/>
          </p:nvSpPr>
          <p:spPr>
            <a:xfrm>
              <a:off x="1447800" y="780410"/>
              <a:ext cx="916971" cy="212333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প্রেষণা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দান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Rounded Rectangle 21">
              <a:hlinkClick r:id="rId5" action="ppaction://hlinksldjump"/>
            </p:cNvPr>
            <p:cNvSpPr/>
            <p:nvPr/>
          </p:nvSpPr>
          <p:spPr>
            <a:xfrm>
              <a:off x="2362200" y="780409"/>
              <a:ext cx="990599" cy="229027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ঘোষ</a:t>
              </a:r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না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Rounded Rectangle 22">
              <a:hlinkClick r:id="rId6" action="ppaction://hlinksldjump"/>
            </p:cNvPr>
            <p:cNvSpPr/>
            <p:nvPr/>
          </p:nvSpPr>
          <p:spPr>
            <a:xfrm>
              <a:off x="3352799" y="780409"/>
              <a:ext cx="688373" cy="215758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Rounded Rectangle 23">
              <a:hlinkClick r:id="rId7" action="ppaction://hlinksldjump"/>
            </p:cNvPr>
            <p:cNvSpPr/>
            <p:nvPr/>
          </p:nvSpPr>
          <p:spPr>
            <a:xfrm>
              <a:off x="4041173" y="780409"/>
              <a:ext cx="988027" cy="226032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মূল আলোচনা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Rounded Rectangle 24">
              <a:hlinkClick r:id="rId8" action="ppaction://hlinksldjump"/>
            </p:cNvPr>
            <p:cNvSpPr/>
            <p:nvPr/>
          </p:nvSpPr>
          <p:spPr>
            <a:xfrm>
              <a:off x="5921336" y="780409"/>
              <a:ext cx="916971" cy="218754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একক কাজ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Rounded Rectangle 25">
              <a:hlinkClick r:id="rId9" action="ppaction://hlinksldjump"/>
            </p:cNvPr>
            <p:cNvSpPr/>
            <p:nvPr/>
          </p:nvSpPr>
          <p:spPr>
            <a:xfrm>
              <a:off x="5006936" y="780408"/>
              <a:ext cx="916971" cy="210191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দলীয়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কাজ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Rounded Rectangle 26">
              <a:hlinkClick r:id="rId10" action="ppaction://hlinksldjump"/>
            </p:cNvPr>
            <p:cNvSpPr/>
            <p:nvPr/>
          </p:nvSpPr>
          <p:spPr>
            <a:xfrm>
              <a:off x="6858000" y="780410"/>
              <a:ext cx="666107" cy="214897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Rounded Rectangle 27">
              <a:hlinkClick r:id="rId11" action="ppaction://hlinksldjump"/>
            </p:cNvPr>
            <p:cNvSpPr/>
            <p:nvPr/>
          </p:nvSpPr>
          <p:spPr>
            <a:xfrm>
              <a:off x="7524106" y="780408"/>
              <a:ext cx="860465" cy="225174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বাড়ীর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কাজ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9" name="Rounded Rectangle 28">
              <a:hlinkClick r:id="rId12" action="ppaction://hlinksldjump"/>
            </p:cNvPr>
            <p:cNvSpPr/>
            <p:nvPr/>
          </p:nvSpPr>
          <p:spPr>
            <a:xfrm>
              <a:off x="8382000" y="780407"/>
              <a:ext cx="666107" cy="229029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71500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76600" y="76200"/>
            <a:ext cx="2819400" cy="457200"/>
          </a:xfrm>
          <a:prstGeom prst="roundRect">
            <a:avLst>
              <a:gd name="adj" fmla="val 2755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ছবিটি দেখ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1806712"/>
            <a:ext cx="7021814" cy="421308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86046" y="609600"/>
            <a:ext cx="8981754" cy="229029"/>
            <a:chOff x="66353" y="780407"/>
            <a:chExt cx="8981754" cy="229029"/>
          </a:xfrm>
        </p:grpSpPr>
        <p:sp>
          <p:nvSpPr>
            <p:cNvPr id="17" name="Rounded Rectangle 16">
              <a:hlinkClick r:id="" action="ppaction://hlinkshowjump?jump=firstslide"/>
            </p:cNvPr>
            <p:cNvSpPr/>
            <p:nvPr/>
          </p:nvSpPr>
          <p:spPr>
            <a:xfrm>
              <a:off x="66353" y="780410"/>
              <a:ext cx="685800" cy="209338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শুভেচ্ছা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Rounded Rectangle 17">
              <a:hlinkClick r:id="rId4" action="ppaction://hlinksldjump">
                <a:snd r:embed="rId5" name="type.wav"/>
              </a:hlinkClick>
            </p:cNvPr>
            <p:cNvSpPr/>
            <p:nvPr/>
          </p:nvSpPr>
          <p:spPr>
            <a:xfrm>
              <a:off x="762000" y="780410"/>
              <a:ext cx="685800" cy="219612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Rounded Rectangle 18">
              <a:hlinkClick r:id="rId6" action="ppaction://hlinksldjump"/>
            </p:cNvPr>
            <p:cNvSpPr/>
            <p:nvPr/>
          </p:nvSpPr>
          <p:spPr>
            <a:xfrm>
              <a:off x="1447800" y="780410"/>
              <a:ext cx="916971" cy="212333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প্রেষণা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দান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Rounded Rectangle 19">
              <a:hlinkClick r:id="rId7" action="ppaction://hlinksldjump"/>
            </p:cNvPr>
            <p:cNvSpPr/>
            <p:nvPr/>
          </p:nvSpPr>
          <p:spPr>
            <a:xfrm>
              <a:off x="2362200" y="780409"/>
              <a:ext cx="990599" cy="229027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ঘোষ</a:t>
              </a:r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না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Rounded Rectangle 20">
              <a:hlinkClick r:id="rId8" action="ppaction://hlinksldjump"/>
            </p:cNvPr>
            <p:cNvSpPr/>
            <p:nvPr/>
          </p:nvSpPr>
          <p:spPr>
            <a:xfrm>
              <a:off x="3352799" y="780409"/>
              <a:ext cx="688373" cy="215758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Rounded Rectangle 21">
              <a:hlinkClick r:id="rId9" action="ppaction://hlinksldjump"/>
            </p:cNvPr>
            <p:cNvSpPr/>
            <p:nvPr/>
          </p:nvSpPr>
          <p:spPr>
            <a:xfrm>
              <a:off x="4041173" y="780409"/>
              <a:ext cx="988027" cy="226032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মূল আলোচনা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Rounded Rectangle 22">
              <a:hlinkClick r:id="rId10" action="ppaction://hlinksldjump"/>
            </p:cNvPr>
            <p:cNvSpPr/>
            <p:nvPr/>
          </p:nvSpPr>
          <p:spPr>
            <a:xfrm>
              <a:off x="5921336" y="780409"/>
              <a:ext cx="916971" cy="218754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একক কাজ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Rounded Rectangle 23">
              <a:hlinkClick r:id="rId11" action="ppaction://hlinksldjump"/>
            </p:cNvPr>
            <p:cNvSpPr/>
            <p:nvPr/>
          </p:nvSpPr>
          <p:spPr>
            <a:xfrm>
              <a:off x="5006936" y="780408"/>
              <a:ext cx="916971" cy="210191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দলীয়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কাজ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Rounded Rectangle 24">
              <a:hlinkClick r:id="rId12" action="ppaction://hlinksldjump"/>
            </p:cNvPr>
            <p:cNvSpPr/>
            <p:nvPr/>
          </p:nvSpPr>
          <p:spPr>
            <a:xfrm>
              <a:off x="6858000" y="780410"/>
              <a:ext cx="666107" cy="214897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Rounded Rectangle 25">
              <a:hlinkClick r:id="rId13" action="ppaction://hlinksldjump"/>
            </p:cNvPr>
            <p:cNvSpPr/>
            <p:nvPr/>
          </p:nvSpPr>
          <p:spPr>
            <a:xfrm>
              <a:off x="7524106" y="780408"/>
              <a:ext cx="860465" cy="225174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বাড়ীর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কাজ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Rounded Rectangle 26">
              <a:hlinkClick r:id="rId14" action="ppaction://hlinksldjump"/>
            </p:cNvPr>
            <p:cNvSpPr/>
            <p:nvPr/>
          </p:nvSpPr>
          <p:spPr>
            <a:xfrm>
              <a:off x="8382000" y="780407"/>
              <a:ext cx="666107" cy="229029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05707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400" y="1934980"/>
            <a:ext cx="5748100" cy="414618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810000" y="12954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নেটওয়ার্ক টপোলজি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90257" y="76200"/>
            <a:ext cx="2667000" cy="424543"/>
          </a:xfrm>
          <a:prstGeom prst="roundRect">
            <a:avLst>
              <a:gd name="adj" fmla="val 23809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 ঘোষণা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2153" y="1295400"/>
            <a:ext cx="37830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আমাদের আজকের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পাঠ-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b="1" dirty="0">
              <a:solidFill>
                <a:srgbClr val="00206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6046" y="609600"/>
            <a:ext cx="8981754" cy="229029"/>
            <a:chOff x="66353" y="780407"/>
            <a:chExt cx="8981754" cy="229029"/>
          </a:xfrm>
        </p:grpSpPr>
        <p:sp>
          <p:nvSpPr>
            <p:cNvPr id="19" name="Rounded Rectangle 18">
              <a:hlinkClick r:id="" action="ppaction://hlinkshowjump?jump=firstslide"/>
            </p:cNvPr>
            <p:cNvSpPr/>
            <p:nvPr/>
          </p:nvSpPr>
          <p:spPr>
            <a:xfrm>
              <a:off x="66353" y="780410"/>
              <a:ext cx="685800" cy="209338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শুভেচ্ছা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Rounded Rectangle 19">
              <a:hlinkClick r:id="rId3" action="ppaction://hlinksldjump">
                <a:snd r:embed="rId4" name="type.wav"/>
              </a:hlinkClick>
            </p:cNvPr>
            <p:cNvSpPr/>
            <p:nvPr/>
          </p:nvSpPr>
          <p:spPr>
            <a:xfrm>
              <a:off x="762000" y="780410"/>
              <a:ext cx="685800" cy="219612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Rounded Rectangle 20">
              <a:hlinkClick r:id="rId5" action="ppaction://hlinksldjump"/>
            </p:cNvPr>
            <p:cNvSpPr/>
            <p:nvPr/>
          </p:nvSpPr>
          <p:spPr>
            <a:xfrm>
              <a:off x="1447800" y="780410"/>
              <a:ext cx="916971" cy="212333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প্রেষণা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দান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Rounded Rectangle 21">
              <a:hlinkClick r:id="rId6" action="ppaction://hlinksldjump"/>
            </p:cNvPr>
            <p:cNvSpPr/>
            <p:nvPr/>
          </p:nvSpPr>
          <p:spPr>
            <a:xfrm>
              <a:off x="2362200" y="780409"/>
              <a:ext cx="990599" cy="229027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ঘোষ</a:t>
              </a:r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না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Rounded Rectangle 22">
              <a:hlinkClick r:id="rId7" action="ppaction://hlinksldjump"/>
            </p:cNvPr>
            <p:cNvSpPr/>
            <p:nvPr/>
          </p:nvSpPr>
          <p:spPr>
            <a:xfrm>
              <a:off x="3352799" y="780409"/>
              <a:ext cx="688373" cy="215758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Rounded Rectangle 23">
              <a:hlinkClick r:id="rId8" action="ppaction://hlinksldjump"/>
            </p:cNvPr>
            <p:cNvSpPr/>
            <p:nvPr/>
          </p:nvSpPr>
          <p:spPr>
            <a:xfrm>
              <a:off x="4041173" y="780409"/>
              <a:ext cx="988027" cy="226032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মূল আলোচনা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Rounded Rectangle 24">
              <a:hlinkClick r:id="rId9" action="ppaction://hlinksldjump"/>
            </p:cNvPr>
            <p:cNvSpPr/>
            <p:nvPr/>
          </p:nvSpPr>
          <p:spPr>
            <a:xfrm>
              <a:off x="5921336" y="780409"/>
              <a:ext cx="916971" cy="218754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একক কাজ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Rounded Rectangle 25">
              <a:hlinkClick r:id="rId10" action="ppaction://hlinksldjump"/>
            </p:cNvPr>
            <p:cNvSpPr/>
            <p:nvPr/>
          </p:nvSpPr>
          <p:spPr>
            <a:xfrm>
              <a:off x="5006936" y="780408"/>
              <a:ext cx="916971" cy="210191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দলীয়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কাজ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Rounded Rectangle 26">
              <a:hlinkClick r:id="rId11" action="ppaction://hlinksldjump"/>
            </p:cNvPr>
            <p:cNvSpPr/>
            <p:nvPr/>
          </p:nvSpPr>
          <p:spPr>
            <a:xfrm>
              <a:off x="6858000" y="780410"/>
              <a:ext cx="666107" cy="214897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Rounded Rectangle 27">
              <a:hlinkClick r:id="rId12" action="ppaction://hlinksldjump"/>
            </p:cNvPr>
            <p:cNvSpPr/>
            <p:nvPr/>
          </p:nvSpPr>
          <p:spPr>
            <a:xfrm>
              <a:off x="7524106" y="780408"/>
              <a:ext cx="860465" cy="225174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বাড়ীর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কাজ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9" name="Rounded Rectangle 28">
              <a:hlinkClick r:id="rId13" action="ppaction://hlinksldjump"/>
            </p:cNvPr>
            <p:cNvSpPr/>
            <p:nvPr/>
          </p:nvSpPr>
          <p:spPr>
            <a:xfrm>
              <a:off x="8382000" y="780407"/>
              <a:ext cx="666107" cy="229029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545953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57600" y="76200"/>
            <a:ext cx="2438400" cy="457200"/>
          </a:xfrm>
          <a:prstGeom prst="roundRect">
            <a:avLst>
              <a:gd name="adj" fmla="val 20833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7575" y="16002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723" y="2362200"/>
            <a:ext cx="76101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 নেটওয়ার্ক  টপোলজি কী </a:t>
            </a:r>
            <a:r>
              <a:rPr lang="bn-BD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 </a:t>
            </a:r>
            <a:r>
              <a:rPr lang="bn-BD" sz="2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বলতে পারবে </a:t>
            </a:r>
          </a:p>
          <a:p>
            <a:r>
              <a:rPr lang="bn-BD" sz="2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২. নেটওয়ার্ক টপোলজির প্রকারভেদ ব্যাখ্যা করতে পারবে </a:t>
            </a:r>
          </a:p>
          <a:p>
            <a:r>
              <a:rPr lang="bn-BD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৩. বিভিন্ন ধরনের নেটওয়ার্ক </a:t>
            </a:r>
            <a:r>
              <a:rPr lang="bn-BD" sz="2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টপোলজির সুবিধা ও অসুবিধা ব্যাখ্যা </a:t>
            </a:r>
            <a:r>
              <a:rPr lang="bn-BD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করতে </a:t>
            </a:r>
            <a:r>
              <a:rPr lang="bn-BD" sz="2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 </a:t>
            </a:r>
            <a:r>
              <a:rPr lang="bn-BD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8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86046" y="609600"/>
            <a:ext cx="8981754" cy="229029"/>
            <a:chOff x="66353" y="780407"/>
            <a:chExt cx="8981754" cy="229029"/>
          </a:xfrm>
        </p:grpSpPr>
        <p:sp>
          <p:nvSpPr>
            <p:cNvPr id="20" name="Rounded Rectangle 19">
              <a:hlinkClick r:id="" action="ppaction://hlinkshowjump?jump=firstslide"/>
            </p:cNvPr>
            <p:cNvSpPr/>
            <p:nvPr/>
          </p:nvSpPr>
          <p:spPr>
            <a:xfrm>
              <a:off x="66353" y="780410"/>
              <a:ext cx="685800" cy="209338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শুভেচ্ছা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Rounded Rectangle 20">
              <a:hlinkClick r:id="rId2" action="ppaction://hlinksldjump">
                <a:snd r:embed="rId3" name="type.wav"/>
              </a:hlinkClick>
            </p:cNvPr>
            <p:cNvSpPr/>
            <p:nvPr/>
          </p:nvSpPr>
          <p:spPr>
            <a:xfrm>
              <a:off x="762000" y="780410"/>
              <a:ext cx="685800" cy="219612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Rounded Rectangle 21">
              <a:hlinkClick r:id="rId4" action="ppaction://hlinksldjump"/>
            </p:cNvPr>
            <p:cNvSpPr/>
            <p:nvPr/>
          </p:nvSpPr>
          <p:spPr>
            <a:xfrm>
              <a:off x="1447800" y="780410"/>
              <a:ext cx="916971" cy="212333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প্রেষণা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দান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Rounded Rectangle 22">
              <a:hlinkClick r:id="rId5" action="ppaction://hlinksldjump"/>
            </p:cNvPr>
            <p:cNvSpPr/>
            <p:nvPr/>
          </p:nvSpPr>
          <p:spPr>
            <a:xfrm>
              <a:off x="2362200" y="780409"/>
              <a:ext cx="990599" cy="229027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ঘোষ</a:t>
              </a:r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না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Rounded Rectangle 23">
              <a:hlinkClick r:id="rId6" action="ppaction://hlinksldjump"/>
            </p:cNvPr>
            <p:cNvSpPr/>
            <p:nvPr/>
          </p:nvSpPr>
          <p:spPr>
            <a:xfrm>
              <a:off x="3352799" y="780409"/>
              <a:ext cx="688373" cy="215758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Rounded Rectangle 24">
              <a:hlinkClick r:id="rId7" action="ppaction://hlinksldjump"/>
            </p:cNvPr>
            <p:cNvSpPr/>
            <p:nvPr/>
          </p:nvSpPr>
          <p:spPr>
            <a:xfrm>
              <a:off x="4041173" y="780409"/>
              <a:ext cx="988027" cy="226032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মূল আলোচনা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Rounded Rectangle 25">
              <a:hlinkClick r:id="rId8" action="ppaction://hlinksldjump"/>
            </p:cNvPr>
            <p:cNvSpPr/>
            <p:nvPr/>
          </p:nvSpPr>
          <p:spPr>
            <a:xfrm>
              <a:off x="5921336" y="780409"/>
              <a:ext cx="916971" cy="218754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একক কাজ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Rounded Rectangle 26">
              <a:hlinkClick r:id="rId9" action="ppaction://hlinksldjump"/>
            </p:cNvPr>
            <p:cNvSpPr/>
            <p:nvPr/>
          </p:nvSpPr>
          <p:spPr>
            <a:xfrm>
              <a:off x="5006936" y="780408"/>
              <a:ext cx="916971" cy="210191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দলীয়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কাজ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Rounded Rectangle 27">
              <a:hlinkClick r:id="rId10" action="ppaction://hlinksldjump"/>
            </p:cNvPr>
            <p:cNvSpPr/>
            <p:nvPr/>
          </p:nvSpPr>
          <p:spPr>
            <a:xfrm>
              <a:off x="6858000" y="780410"/>
              <a:ext cx="666107" cy="214897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9" name="Rounded Rectangle 28">
              <a:hlinkClick r:id="rId11" action="ppaction://hlinksldjump"/>
            </p:cNvPr>
            <p:cNvSpPr/>
            <p:nvPr/>
          </p:nvSpPr>
          <p:spPr>
            <a:xfrm>
              <a:off x="7524106" y="780408"/>
              <a:ext cx="860465" cy="225174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বাড়ীর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কাজ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" name="Rounded Rectangle 29">
              <a:hlinkClick r:id="rId12" action="ppaction://hlinksldjump"/>
            </p:cNvPr>
            <p:cNvSpPr/>
            <p:nvPr/>
          </p:nvSpPr>
          <p:spPr>
            <a:xfrm>
              <a:off x="8382000" y="780407"/>
              <a:ext cx="666107" cy="229029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9106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7742" y="1639669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একটি কম্পিউটারের সাথে এক বা একাধিক কম্পিউটারকে সংযুক্ত করার কৌশল এবং এদের মধ্যে ডাটা চলাচলের যুক্তি নির্ভর পথের পরিকল্পনাকে একত্রে নেটওয়ার্ক টপোলজি বলে।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124200" y="76200"/>
            <a:ext cx="3533453" cy="457200"/>
          </a:xfrm>
          <a:prstGeom prst="roundRect">
            <a:avLst>
              <a:gd name="adj" fmla="val 20833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n-BD" sz="3600" kern="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নেটওয়ার্ক টপোলজি</a:t>
            </a:r>
            <a:endParaRPr lang="en-US" sz="3600" kern="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86046" y="609600"/>
            <a:ext cx="8981754" cy="229029"/>
            <a:chOff x="66353" y="780407"/>
            <a:chExt cx="8981754" cy="229029"/>
          </a:xfrm>
        </p:grpSpPr>
        <p:sp>
          <p:nvSpPr>
            <p:cNvPr id="18" name="Rounded Rectangle 17">
              <a:hlinkClick r:id="" action="ppaction://hlinkshowjump?jump=firstslide"/>
            </p:cNvPr>
            <p:cNvSpPr/>
            <p:nvPr/>
          </p:nvSpPr>
          <p:spPr>
            <a:xfrm>
              <a:off x="66353" y="780410"/>
              <a:ext cx="685800" cy="209338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শুভেচ্ছা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Rounded Rectangle 18">
              <a:hlinkClick r:id="rId2" action="ppaction://hlinksldjump">
                <a:snd r:embed="rId3" name="type.wav"/>
              </a:hlinkClick>
            </p:cNvPr>
            <p:cNvSpPr/>
            <p:nvPr/>
          </p:nvSpPr>
          <p:spPr>
            <a:xfrm>
              <a:off x="762000" y="780410"/>
              <a:ext cx="685800" cy="219612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Rounded Rectangle 19">
              <a:hlinkClick r:id="rId4" action="ppaction://hlinksldjump"/>
            </p:cNvPr>
            <p:cNvSpPr/>
            <p:nvPr/>
          </p:nvSpPr>
          <p:spPr>
            <a:xfrm>
              <a:off x="1447800" y="780410"/>
              <a:ext cx="916971" cy="212333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প্রেষণা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দান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Rounded Rectangle 20">
              <a:hlinkClick r:id="rId5" action="ppaction://hlinksldjump"/>
            </p:cNvPr>
            <p:cNvSpPr/>
            <p:nvPr/>
          </p:nvSpPr>
          <p:spPr>
            <a:xfrm>
              <a:off x="2362200" y="780409"/>
              <a:ext cx="990599" cy="229027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ঘোষ</a:t>
              </a:r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না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Rounded Rectangle 21">
              <a:hlinkClick r:id="rId6" action="ppaction://hlinksldjump"/>
            </p:cNvPr>
            <p:cNvSpPr/>
            <p:nvPr/>
          </p:nvSpPr>
          <p:spPr>
            <a:xfrm>
              <a:off x="3352799" y="780409"/>
              <a:ext cx="688373" cy="215758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Rounded Rectangle 22">
              <a:hlinkClick r:id="rId7" action="ppaction://hlinksldjump"/>
            </p:cNvPr>
            <p:cNvSpPr/>
            <p:nvPr/>
          </p:nvSpPr>
          <p:spPr>
            <a:xfrm>
              <a:off x="4041173" y="780409"/>
              <a:ext cx="988027" cy="226032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মূল আলোচনা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Rounded Rectangle 23">
              <a:hlinkClick r:id="rId8" action="ppaction://hlinksldjump"/>
            </p:cNvPr>
            <p:cNvSpPr/>
            <p:nvPr/>
          </p:nvSpPr>
          <p:spPr>
            <a:xfrm>
              <a:off x="5921336" y="780409"/>
              <a:ext cx="916971" cy="218754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একক কাজ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Rounded Rectangle 24">
              <a:hlinkClick r:id="rId9" action="ppaction://hlinksldjump"/>
            </p:cNvPr>
            <p:cNvSpPr/>
            <p:nvPr/>
          </p:nvSpPr>
          <p:spPr>
            <a:xfrm>
              <a:off x="5006936" y="780408"/>
              <a:ext cx="916971" cy="210191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দলীয়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কাজ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Rounded Rectangle 25">
              <a:hlinkClick r:id="rId10" action="ppaction://hlinksldjump"/>
            </p:cNvPr>
            <p:cNvSpPr/>
            <p:nvPr/>
          </p:nvSpPr>
          <p:spPr>
            <a:xfrm>
              <a:off x="6858000" y="780410"/>
              <a:ext cx="666107" cy="214897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Rounded Rectangle 26">
              <a:hlinkClick r:id="rId11" action="ppaction://hlinksldjump"/>
            </p:cNvPr>
            <p:cNvSpPr/>
            <p:nvPr/>
          </p:nvSpPr>
          <p:spPr>
            <a:xfrm>
              <a:off x="7524106" y="780408"/>
              <a:ext cx="860465" cy="225174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বাড়ীর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কাজ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Rounded Rectangle 27">
              <a:hlinkClick r:id="rId12" action="ppaction://hlinksldjump"/>
            </p:cNvPr>
            <p:cNvSpPr/>
            <p:nvPr/>
          </p:nvSpPr>
          <p:spPr>
            <a:xfrm>
              <a:off x="8382000" y="780407"/>
              <a:ext cx="666107" cy="229029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861666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320225"/>
            <a:ext cx="4010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নেটওয়ার্ক টপোলজি ৬ প্রকার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3083637943"/>
              </p:ext>
            </p:extLst>
          </p:nvPr>
        </p:nvGraphicFramePr>
        <p:xfrm>
          <a:off x="752153" y="1981200"/>
          <a:ext cx="79629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" name="Rounded Rectangle 30"/>
          <p:cNvSpPr/>
          <p:nvPr/>
        </p:nvSpPr>
        <p:spPr>
          <a:xfrm>
            <a:off x="3124200" y="76200"/>
            <a:ext cx="4830138" cy="457200"/>
          </a:xfrm>
          <a:prstGeom prst="roundRect">
            <a:avLst>
              <a:gd name="adj" fmla="val 20833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নেটওয়ার্ক টপোলজির প্রকারভেদ 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86046" y="609600"/>
            <a:ext cx="8981754" cy="229029"/>
            <a:chOff x="66353" y="780407"/>
            <a:chExt cx="8981754" cy="229029"/>
          </a:xfrm>
        </p:grpSpPr>
        <p:sp>
          <p:nvSpPr>
            <p:cNvPr id="55" name="Rounded Rectangle 54">
              <a:hlinkClick r:id="" action="ppaction://hlinkshowjump?jump=firstslide"/>
            </p:cNvPr>
            <p:cNvSpPr/>
            <p:nvPr/>
          </p:nvSpPr>
          <p:spPr>
            <a:xfrm>
              <a:off x="66353" y="780410"/>
              <a:ext cx="685800" cy="209338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শুভেচ্ছা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6" name="Rounded Rectangle 55">
              <a:hlinkClick r:id="rId7" action="ppaction://hlinksldjump">
                <a:snd r:embed="rId8" name="type.wav"/>
              </a:hlinkClick>
            </p:cNvPr>
            <p:cNvSpPr/>
            <p:nvPr/>
          </p:nvSpPr>
          <p:spPr>
            <a:xfrm>
              <a:off x="762000" y="780410"/>
              <a:ext cx="685800" cy="219612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7" name="Rounded Rectangle 56">
              <a:hlinkClick r:id="rId9" action="ppaction://hlinksldjump"/>
            </p:cNvPr>
            <p:cNvSpPr/>
            <p:nvPr/>
          </p:nvSpPr>
          <p:spPr>
            <a:xfrm>
              <a:off x="1447800" y="780410"/>
              <a:ext cx="916971" cy="212333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প্রেষণা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দান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8" name="Rounded Rectangle 57">
              <a:hlinkClick r:id="rId10" action="ppaction://hlinksldjump"/>
            </p:cNvPr>
            <p:cNvSpPr/>
            <p:nvPr/>
          </p:nvSpPr>
          <p:spPr>
            <a:xfrm>
              <a:off x="2362200" y="780409"/>
              <a:ext cx="990599" cy="229027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ঘোষ</a:t>
              </a:r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না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9" name="Rounded Rectangle 58">
              <a:hlinkClick r:id="rId11" action="ppaction://hlinksldjump"/>
            </p:cNvPr>
            <p:cNvSpPr/>
            <p:nvPr/>
          </p:nvSpPr>
          <p:spPr>
            <a:xfrm>
              <a:off x="3352799" y="780409"/>
              <a:ext cx="688373" cy="215758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0" name="Rounded Rectangle 59">
              <a:hlinkClick r:id="rId12" action="ppaction://hlinksldjump"/>
            </p:cNvPr>
            <p:cNvSpPr/>
            <p:nvPr/>
          </p:nvSpPr>
          <p:spPr>
            <a:xfrm>
              <a:off x="4041173" y="780409"/>
              <a:ext cx="988027" cy="226032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মূল আলোচনা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1" name="Rounded Rectangle 60">
              <a:hlinkClick r:id="rId13" action="ppaction://hlinksldjump"/>
            </p:cNvPr>
            <p:cNvSpPr/>
            <p:nvPr/>
          </p:nvSpPr>
          <p:spPr>
            <a:xfrm>
              <a:off x="5921336" y="780409"/>
              <a:ext cx="916971" cy="218754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একক কাজ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2" name="Rounded Rectangle 61">
              <a:hlinkClick r:id="rId14" action="ppaction://hlinksldjump"/>
            </p:cNvPr>
            <p:cNvSpPr/>
            <p:nvPr/>
          </p:nvSpPr>
          <p:spPr>
            <a:xfrm>
              <a:off x="5006936" y="780408"/>
              <a:ext cx="916971" cy="210191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দলীয়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কাজ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3" name="Rounded Rectangle 62">
              <a:hlinkClick r:id="rId15" action="ppaction://hlinksldjump"/>
            </p:cNvPr>
            <p:cNvSpPr/>
            <p:nvPr/>
          </p:nvSpPr>
          <p:spPr>
            <a:xfrm>
              <a:off x="6858000" y="780410"/>
              <a:ext cx="666107" cy="214897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4" name="Rounded Rectangle 63">
              <a:hlinkClick r:id="rId16" action="ppaction://hlinksldjump"/>
            </p:cNvPr>
            <p:cNvSpPr/>
            <p:nvPr/>
          </p:nvSpPr>
          <p:spPr>
            <a:xfrm>
              <a:off x="7524106" y="780408"/>
              <a:ext cx="860465" cy="225174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বাড়ীর</a:t>
              </a:r>
              <a:r>
                <a:rPr lang="bn-BD" sz="1200" baseline="0" dirty="0" smtClean="0">
                  <a:latin typeface="NikoshBAN" pitchFamily="2" charset="0"/>
                  <a:cs typeface="NikoshBAN" pitchFamily="2" charset="0"/>
                </a:rPr>
                <a:t> কাজ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5" name="Rounded Rectangle 64">
              <a:hlinkClick r:id="rId17" action="ppaction://hlinksldjump"/>
            </p:cNvPr>
            <p:cNvSpPr/>
            <p:nvPr/>
          </p:nvSpPr>
          <p:spPr>
            <a:xfrm>
              <a:off x="8382000" y="780407"/>
              <a:ext cx="666107" cy="229029"/>
            </a:xfrm>
            <a:prstGeom prst="roundRect">
              <a:avLst/>
            </a:prstGeom>
            <a:ln/>
          </p:spPr>
          <p:style>
            <a:lnRef idx="0">
              <a:schemeClr val="dk1"/>
            </a:lnRef>
            <a:fillRef idx="1003">
              <a:schemeClr val="dk2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68392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9859B95-AFC5-4B71-AFDF-03C9E0936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>
                                            <p:graphicEl>
                                              <a:dgm id="{19859B95-AFC5-4B71-AFDF-03C9E0936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graphicEl>
                                              <a:dgm id="{19859B95-AFC5-4B71-AFDF-03C9E0936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graphicEl>
                                              <a:dgm id="{19859B95-AFC5-4B71-AFDF-03C9E0936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graphicEl>
                                              <a:dgm id="{19859B95-AFC5-4B71-AFDF-03C9E09361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147964A-8E6D-4D1A-8B7A-FDE98B7FBF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graphicEl>
                                              <a:dgm id="{B147964A-8E6D-4D1A-8B7A-FDE98B7FBF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graphicEl>
                                              <a:dgm id="{B147964A-8E6D-4D1A-8B7A-FDE98B7FBF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graphicEl>
                                              <a:dgm id="{B147964A-8E6D-4D1A-8B7A-FDE98B7FBF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graphicEl>
                                              <a:dgm id="{B147964A-8E6D-4D1A-8B7A-FDE98B7FBF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D7BB7E2-57E8-4873-BBE8-63F798E2FE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graphicEl>
                                              <a:dgm id="{FD7BB7E2-57E8-4873-BBE8-63F798E2FE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graphicEl>
                                              <a:dgm id="{FD7BB7E2-57E8-4873-BBE8-63F798E2FE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graphicEl>
                                              <a:dgm id="{FD7BB7E2-57E8-4873-BBE8-63F798E2FE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graphicEl>
                                              <a:dgm id="{FD7BB7E2-57E8-4873-BBE8-63F798E2FE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D971828-1C0A-41D1-94C6-94F1880BAA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graphicEl>
                                              <a:dgm id="{5D971828-1C0A-41D1-94C6-94F1880BAA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graphicEl>
                                              <a:dgm id="{5D971828-1C0A-41D1-94C6-94F1880BAA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graphicEl>
                                              <a:dgm id="{5D971828-1C0A-41D1-94C6-94F1880BAA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graphicEl>
                                              <a:dgm id="{5D971828-1C0A-41D1-94C6-94F1880BAA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55D9ACB-F19B-48D1-8F0B-8C8CD2CE6B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graphicEl>
                                              <a:dgm id="{655D9ACB-F19B-48D1-8F0B-8C8CD2CE6B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graphicEl>
                                              <a:dgm id="{655D9ACB-F19B-48D1-8F0B-8C8CD2CE6B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graphicEl>
                                              <a:dgm id="{655D9ACB-F19B-48D1-8F0B-8C8CD2CE6B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graphicEl>
                                              <a:dgm id="{655D9ACB-F19B-48D1-8F0B-8C8CD2CE6B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E058DB1-3BAC-41D7-932E-889237925F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graphicEl>
                                              <a:dgm id="{0E058DB1-3BAC-41D7-932E-889237925F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graphicEl>
                                              <a:dgm id="{0E058DB1-3BAC-41D7-932E-889237925F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graphicEl>
                                              <a:dgm id="{0E058DB1-3BAC-41D7-932E-889237925F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graphicEl>
                                              <a:dgm id="{0E058DB1-3BAC-41D7-932E-889237925F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556E25A-ADD0-4A3D-8B71-375D819B3D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graphicEl>
                                              <a:dgm id="{3556E25A-ADD0-4A3D-8B71-375D819B3D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graphicEl>
                                              <a:dgm id="{3556E25A-ADD0-4A3D-8B71-375D819B3D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graphicEl>
                                              <a:dgm id="{3556E25A-ADD0-4A3D-8B71-375D819B3D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graphicEl>
                                              <a:dgm id="{3556E25A-ADD0-4A3D-8B71-375D819B3D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ECD7EC9-262F-479F-84D3-F966136CC6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graphicEl>
                                              <a:dgm id="{5ECD7EC9-262F-479F-84D3-F966136CC6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graphicEl>
                                              <a:dgm id="{5ECD7EC9-262F-479F-84D3-F966136CC6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graphicEl>
                                              <a:dgm id="{5ECD7EC9-262F-479F-84D3-F966136CC6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>
                                            <p:graphicEl>
                                              <a:dgm id="{5ECD7EC9-262F-479F-84D3-F966136CC6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EBDDE0-50B3-4866-886F-F2943A4F00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graphicEl>
                                              <a:dgm id="{D1EBDDE0-50B3-4866-886F-F2943A4F00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graphicEl>
                                              <a:dgm id="{D1EBDDE0-50B3-4866-886F-F2943A4F00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graphicEl>
                                              <a:dgm id="{D1EBDDE0-50B3-4866-886F-F2943A4F00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>
                                            <p:graphicEl>
                                              <a:dgm id="{D1EBDDE0-50B3-4866-886F-F2943A4F00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05C981-54A6-4070-B635-EB2161F9E2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graphicEl>
                                              <a:dgm id="{0405C981-54A6-4070-B635-EB2161F9E2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graphicEl>
                                              <a:dgm id="{0405C981-54A6-4070-B635-EB2161F9E2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>
                                            <p:graphicEl>
                                              <a:dgm id="{0405C981-54A6-4070-B635-EB2161F9E2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">
                                            <p:graphicEl>
                                              <a:dgm id="{0405C981-54A6-4070-B635-EB2161F9E2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F0BD7F-EF25-466A-8F60-A4C0B2A31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graphicEl>
                                              <a:dgm id="{CEF0BD7F-EF25-466A-8F60-A4C0B2A31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graphicEl>
                                              <a:dgm id="{CEF0BD7F-EF25-466A-8F60-A4C0B2A31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>
                                            <p:graphicEl>
                                              <a:dgm id="{CEF0BD7F-EF25-466A-8F60-A4C0B2A31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">
                                            <p:graphicEl>
                                              <a:dgm id="{CEF0BD7F-EF25-466A-8F60-A4C0B2A31B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306CE8F-8029-45C7-A2B5-3BBE2A7CD6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">
                                            <p:graphicEl>
                                              <a:dgm id="{7306CE8F-8029-45C7-A2B5-3BBE2A7CD6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>
                                            <p:graphicEl>
                                              <a:dgm id="{7306CE8F-8029-45C7-A2B5-3BBE2A7CD6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graphicEl>
                                              <a:dgm id="{7306CE8F-8029-45C7-A2B5-3BBE2A7CD6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">
                                            <p:graphicEl>
                                              <a:dgm id="{7306CE8F-8029-45C7-A2B5-3BBE2A7CD6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30338B3-5FBF-4641-8344-371832EA3A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>
                                            <p:graphicEl>
                                              <a:dgm id="{D30338B3-5FBF-4641-8344-371832EA3A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">
                                            <p:graphicEl>
                                              <a:dgm id="{D30338B3-5FBF-4641-8344-371832EA3A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">
                                            <p:graphicEl>
                                              <a:dgm id="{D30338B3-5FBF-4641-8344-371832EA3A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">
                                            <p:graphicEl>
                                              <a:dgm id="{D30338B3-5FBF-4641-8344-371832EA3A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6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937</Words>
  <Application>Microsoft Office PowerPoint</Application>
  <PresentationFormat>On-screen Show (4:3)</PresentationFormat>
  <Paragraphs>414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Rajib Mondal</dc:creator>
  <cp:lastModifiedBy>LAB-04</cp:lastModifiedBy>
  <cp:revision>93</cp:revision>
  <dcterms:created xsi:type="dcterms:W3CDTF">2016-03-22T04:53:31Z</dcterms:created>
  <dcterms:modified xsi:type="dcterms:W3CDTF">2016-05-08T08:33:27Z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